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7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C2D7DA-3F01-4C1E-9B3A-1E711E438241}" type="doc">
      <dgm:prSet loTypeId="urn:microsoft.com/office/officeart/2005/8/layout/venn1" loCatId="relationship" qsTypeId="urn:microsoft.com/office/officeart/2005/8/quickstyle/simple1" qsCatId="simple" csTypeId="urn:microsoft.com/office/officeart/2005/8/colors/colorful2" csCatId="colorful" phldr="1"/>
      <dgm:spPr/>
    </dgm:pt>
    <dgm:pt modelId="{F80CE1BE-31E5-4326-938C-174C0AA647D7}">
      <dgm:prSet phldrT="[Text]"/>
      <dgm:spPr/>
      <dgm:t>
        <a:bodyPr/>
        <a:lstStyle/>
        <a:p>
          <a:pPr algn="ctr"/>
          <a:r>
            <a:rPr lang="en-US" dirty="0" smtClean="0"/>
            <a:t>Minnesota Energy Consortium</a:t>
          </a:r>
          <a:endParaRPr lang="en-US" dirty="0"/>
        </a:p>
      </dgm:t>
    </dgm:pt>
    <dgm:pt modelId="{9833DBE8-955D-4B54-B374-0FBB8E5DCD23}" type="parTrans" cxnId="{CEB9CCD2-FE0B-484F-9810-808E640AA34F}">
      <dgm:prSet/>
      <dgm:spPr/>
      <dgm:t>
        <a:bodyPr/>
        <a:lstStyle/>
        <a:p>
          <a:pPr algn="ctr"/>
          <a:endParaRPr lang="en-US"/>
        </a:p>
      </dgm:t>
    </dgm:pt>
    <dgm:pt modelId="{493CACF5-13E9-427B-AB49-CD1AC58CD7C0}" type="sibTrans" cxnId="{CEB9CCD2-FE0B-484F-9810-808E640AA34F}">
      <dgm:prSet/>
      <dgm:spPr/>
      <dgm:t>
        <a:bodyPr/>
        <a:lstStyle/>
        <a:p>
          <a:pPr algn="ctr"/>
          <a:endParaRPr lang="en-US"/>
        </a:p>
      </dgm:t>
    </dgm:pt>
    <dgm:pt modelId="{8EED7808-B73E-462A-930C-1B0DE981CB99}">
      <dgm:prSet phldrT="[Text]"/>
      <dgm:spPr/>
      <dgm:t>
        <a:bodyPr/>
        <a:lstStyle/>
        <a:p>
          <a:pPr algn="ctr"/>
          <a:r>
            <a:rPr lang="en-US" dirty="0" err="1" smtClean="0"/>
            <a:t>MnEC</a:t>
          </a:r>
          <a:r>
            <a:rPr lang="en-US" dirty="0" smtClean="0"/>
            <a:t> Partner Institutions</a:t>
          </a:r>
          <a:endParaRPr lang="en-US" dirty="0"/>
        </a:p>
      </dgm:t>
    </dgm:pt>
    <dgm:pt modelId="{047CE99A-95E3-4D18-AFDA-D115625501C7}" type="parTrans" cxnId="{1616600A-1CBD-457D-AA20-BC091945027E}">
      <dgm:prSet/>
      <dgm:spPr/>
      <dgm:t>
        <a:bodyPr/>
        <a:lstStyle/>
        <a:p>
          <a:pPr algn="ctr"/>
          <a:endParaRPr lang="en-US"/>
        </a:p>
      </dgm:t>
    </dgm:pt>
    <dgm:pt modelId="{9F4F7528-E2F5-43C1-AA04-F0CEA30F4788}" type="sibTrans" cxnId="{1616600A-1CBD-457D-AA20-BC091945027E}">
      <dgm:prSet/>
      <dgm:spPr/>
      <dgm:t>
        <a:bodyPr/>
        <a:lstStyle/>
        <a:p>
          <a:pPr algn="ctr"/>
          <a:endParaRPr lang="en-US"/>
        </a:p>
      </dgm:t>
    </dgm:pt>
    <dgm:pt modelId="{AC1B0458-93F6-41B1-90B0-1DF3F201C8E2}">
      <dgm:prSet phldrT="[Text]"/>
      <dgm:spPr/>
      <dgm:t>
        <a:bodyPr/>
        <a:lstStyle/>
        <a:p>
          <a:pPr algn="ctr"/>
          <a:r>
            <a:rPr lang="en-US" dirty="0" err="1" smtClean="0"/>
            <a:t>MnEC</a:t>
          </a:r>
          <a:r>
            <a:rPr lang="en-US" dirty="0" smtClean="0"/>
            <a:t> Leadership Team</a:t>
          </a:r>
          <a:endParaRPr lang="en-US" dirty="0"/>
        </a:p>
      </dgm:t>
    </dgm:pt>
    <dgm:pt modelId="{D775BE71-9C26-48C1-86DD-6E351A018925}" type="parTrans" cxnId="{4BC3B9EC-64BC-455B-A56E-309DD5566991}">
      <dgm:prSet/>
      <dgm:spPr/>
      <dgm:t>
        <a:bodyPr/>
        <a:lstStyle/>
        <a:p>
          <a:pPr algn="ctr"/>
          <a:endParaRPr lang="en-US"/>
        </a:p>
      </dgm:t>
    </dgm:pt>
    <dgm:pt modelId="{468281B1-2566-4F68-8C9F-EBB61B709500}" type="sibTrans" cxnId="{4BC3B9EC-64BC-455B-A56E-309DD5566991}">
      <dgm:prSet/>
      <dgm:spPr/>
      <dgm:t>
        <a:bodyPr/>
        <a:lstStyle/>
        <a:p>
          <a:pPr algn="ctr"/>
          <a:endParaRPr lang="en-US"/>
        </a:p>
      </dgm:t>
    </dgm:pt>
    <dgm:pt modelId="{FBA45C67-F7E1-4B5F-A479-72A6682BB677}" type="pres">
      <dgm:prSet presAssocID="{1BC2D7DA-3F01-4C1E-9B3A-1E711E438241}" presName="compositeShape" presStyleCnt="0">
        <dgm:presLayoutVars>
          <dgm:chMax val="7"/>
          <dgm:dir/>
          <dgm:resizeHandles val="exact"/>
        </dgm:presLayoutVars>
      </dgm:prSet>
      <dgm:spPr/>
    </dgm:pt>
    <dgm:pt modelId="{1CB364B3-12A8-47C9-8258-787CF3B799B2}" type="pres">
      <dgm:prSet presAssocID="{F80CE1BE-31E5-4326-938C-174C0AA647D7}" presName="circ1" presStyleLbl="vennNode1" presStyleIdx="0" presStyleCnt="3"/>
      <dgm:spPr/>
      <dgm:t>
        <a:bodyPr/>
        <a:lstStyle/>
        <a:p>
          <a:endParaRPr lang="en-US"/>
        </a:p>
      </dgm:t>
    </dgm:pt>
    <dgm:pt modelId="{8840FF98-96F2-46DF-B9AB-7C9F32E5AFCE}" type="pres">
      <dgm:prSet presAssocID="{F80CE1BE-31E5-4326-938C-174C0AA647D7}" presName="circ1Tx" presStyleLbl="revTx" presStyleIdx="0" presStyleCnt="0">
        <dgm:presLayoutVars>
          <dgm:chMax val="0"/>
          <dgm:chPref val="0"/>
          <dgm:bulletEnabled val="1"/>
        </dgm:presLayoutVars>
      </dgm:prSet>
      <dgm:spPr/>
      <dgm:t>
        <a:bodyPr/>
        <a:lstStyle/>
        <a:p>
          <a:endParaRPr lang="en-US"/>
        </a:p>
      </dgm:t>
    </dgm:pt>
    <dgm:pt modelId="{18FFFA0E-D1F9-487B-A596-61A3F4CBC854}" type="pres">
      <dgm:prSet presAssocID="{8EED7808-B73E-462A-930C-1B0DE981CB99}" presName="circ2" presStyleLbl="vennNode1" presStyleIdx="1" presStyleCnt="3"/>
      <dgm:spPr/>
      <dgm:t>
        <a:bodyPr/>
        <a:lstStyle/>
        <a:p>
          <a:endParaRPr lang="en-US"/>
        </a:p>
      </dgm:t>
    </dgm:pt>
    <dgm:pt modelId="{AC5538F8-8C01-4433-8534-374EA2A26FD7}" type="pres">
      <dgm:prSet presAssocID="{8EED7808-B73E-462A-930C-1B0DE981CB99}" presName="circ2Tx" presStyleLbl="revTx" presStyleIdx="0" presStyleCnt="0">
        <dgm:presLayoutVars>
          <dgm:chMax val="0"/>
          <dgm:chPref val="0"/>
          <dgm:bulletEnabled val="1"/>
        </dgm:presLayoutVars>
      </dgm:prSet>
      <dgm:spPr/>
      <dgm:t>
        <a:bodyPr/>
        <a:lstStyle/>
        <a:p>
          <a:endParaRPr lang="en-US"/>
        </a:p>
      </dgm:t>
    </dgm:pt>
    <dgm:pt modelId="{F378E3C0-266D-491F-A409-173D6FA32A41}" type="pres">
      <dgm:prSet presAssocID="{AC1B0458-93F6-41B1-90B0-1DF3F201C8E2}" presName="circ3" presStyleLbl="vennNode1" presStyleIdx="2" presStyleCnt="3"/>
      <dgm:spPr/>
      <dgm:t>
        <a:bodyPr/>
        <a:lstStyle/>
        <a:p>
          <a:endParaRPr lang="en-US"/>
        </a:p>
      </dgm:t>
    </dgm:pt>
    <dgm:pt modelId="{590E068D-A972-4E2B-BF1E-3B385D64931B}" type="pres">
      <dgm:prSet presAssocID="{AC1B0458-93F6-41B1-90B0-1DF3F201C8E2}" presName="circ3Tx" presStyleLbl="revTx" presStyleIdx="0" presStyleCnt="0">
        <dgm:presLayoutVars>
          <dgm:chMax val="0"/>
          <dgm:chPref val="0"/>
          <dgm:bulletEnabled val="1"/>
        </dgm:presLayoutVars>
      </dgm:prSet>
      <dgm:spPr/>
      <dgm:t>
        <a:bodyPr/>
        <a:lstStyle/>
        <a:p>
          <a:endParaRPr lang="en-US"/>
        </a:p>
      </dgm:t>
    </dgm:pt>
  </dgm:ptLst>
  <dgm:cxnLst>
    <dgm:cxn modelId="{4BC3B9EC-64BC-455B-A56E-309DD5566991}" srcId="{1BC2D7DA-3F01-4C1E-9B3A-1E711E438241}" destId="{AC1B0458-93F6-41B1-90B0-1DF3F201C8E2}" srcOrd="2" destOrd="0" parTransId="{D775BE71-9C26-48C1-86DD-6E351A018925}" sibTransId="{468281B1-2566-4F68-8C9F-EBB61B709500}"/>
    <dgm:cxn modelId="{5E632CC0-176E-45F5-BC88-3EF3CD9286A0}" type="presOf" srcId="{8EED7808-B73E-462A-930C-1B0DE981CB99}" destId="{18FFFA0E-D1F9-487B-A596-61A3F4CBC854}" srcOrd="0" destOrd="0" presId="urn:microsoft.com/office/officeart/2005/8/layout/venn1"/>
    <dgm:cxn modelId="{CC25BA38-6518-4ED3-9A13-45340FE3D6F7}" type="presOf" srcId="{AC1B0458-93F6-41B1-90B0-1DF3F201C8E2}" destId="{F378E3C0-266D-491F-A409-173D6FA32A41}" srcOrd="0" destOrd="0" presId="urn:microsoft.com/office/officeart/2005/8/layout/venn1"/>
    <dgm:cxn modelId="{9857AB37-9971-4A72-B913-77E3E03D0B36}" type="presOf" srcId="{AC1B0458-93F6-41B1-90B0-1DF3F201C8E2}" destId="{590E068D-A972-4E2B-BF1E-3B385D64931B}" srcOrd="1" destOrd="0" presId="urn:microsoft.com/office/officeart/2005/8/layout/venn1"/>
    <dgm:cxn modelId="{CEB9CCD2-FE0B-484F-9810-808E640AA34F}" srcId="{1BC2D7DA-3F01-4C1E-9B3A-1E711E438241}" destId="{F80CE1BE-31E5-4326-938C-174C0AA647D7}" srcOrd="0" destOrd="0" parTransId="{9833DBE8-955D-4B54-B374-0FBB8E5DCD23}" sibTransId="{493CACF5-13E9-427B-AB49-CD1AC58CD7C0}"/>
    <dgm:cxn modelId="{28015B01-DAE3-4CF6-A41F-EEE0066A6E3E}" type="presOf" srcId="{8EED7808-B73E-462A-930C-1B0DE981CB99}" destId="{AC5538F8-8C01-4433-8534-374EA2A26FD7}" srcOrd="1" destOrd="0" presId="urn:microsoft.com/office/officeart/2005/8/layout/venn1"/>
    <dgm:cxn modelId="{A013CF04-5888-4CDA-A91C-0C88050A06D0}" type="presOf" srcId="{1BC2D7DA-3F01-4C1E-9B3A-1E711E438241}" destId="{FBA45C67-F7E1-4B5F-A479-72A6682BB677}" srcOrd="0" destOrd="0" presId="urn:microsoft.com/office/officeart/2005/8/layout/venn1"/>
    <dgm:cxn modelId="{EEA755B3-019B-4302-A27B-5B431BC71EA4}" type="presOf" srcId="{F80CE1BE-31E5-4326-938C-174C0AA647D7}" destId="{8840FF98-96F2-46DF-B9AB-7C9F32E5AFCE}" srcOrd="1" destOrd="0" presId="urn:microsoft.com/office/officeart/2005/8/layout/venn1"/>
    <dgm:cxn modelId="{896FB027-E7FE-4A2A-9BB3-C97D09DF744D}" type="presOf" srcId="{F80CE1BE-31E5-4326-938C-174C0AA647D7}" destId="{1CB364B3-12A8-47C9-8258-787CF3B799B2}" srcOrd="0" destOrd="0" presId="urn:microsoft.com/office/officeart/2005/8/layout/venn1"/>
    <dgm:cxn modelId="{1616600A-1CBD-457D-AA20-BC091945027E}" srcId="{1BC2D7DA-3F01-4C1E-9B3A-1E711E438241}" destId="{8EED7808-B73E-462A-930C-1B0DE981CB99}" srcOrd="1" destOrd="0" parTransId="{047CE99A-95E3-4D18-AFDA-D115625501C7}" sibTransId="{9F4F7528-E2F5-43C1-AA04-F0CEA30F4788}"/>
    <dgm:cxn modelId="{CC59B333-E0CF-407D-A861-33F28EC87341}" type="presParOf" srcId="{FBA45C67-F7E1-4B5F-A479-72A6682BB677}" destId="{1CB364B3-12A8-47C9-8258-787CF3B799B2}" srcOrd="0" destOrd="0" presId="urn:microsoft.com/office/officeart/2005/8/layout/venn1"/>
    <dgm:cxn modelId="{BDD7E563-3DB9-4DE3-955E-4A1427E63E69}" type="presParOf" srcId="{FBA45C67-F7E1-4B5F-A479-72A6682BB677}" destId="{8840FF98-96F2-46DF-B9AB-7C9F32E5AFCE}" srcOrd="1" destOrd="0" presId="urn:microsoft.com/office/officeart/2005/8/layout/venn1"/>
    <dgm:cxn modelId="{5CE44C4D-79F8-4805-9B77-B5FE72D39251}" type="presParOf" srcId="{FBA45C67-F7E1-4B5F-A479-72A6682BB677}" destId="{18FFFA0E-D1F9-487B-A596-61A3F4CBC854}" srcOrd="2" destOrd="0" presId="urn:microsoft.com/office/officeart/2005/8/layout/venn1"/>
    <dgm:cxn modelId="{C796D0F3-E178-4AB9-9259-6AFDF1DFF29D}" type="presParOf" srcId="{FBA45C67-F7E1-4B5F-A479-72A6682BB677}" destId="{AC5538F8-8C01-4433-8534-374EA2A26FD7}" srcOrd="3" destOrd="0" presId="urn:microsoft.com/office/officeart/2005/8/layout/venn1"/>
    <dgm:cxn modelId="{DC7A80ED-895F-423F-92D8-3CB2DEC6F2E7}" type="presParOf" srcId="{FBA45C67-F7E1-4B5F-A479-72A6682BB677}" destId="{F378E3C0-266D-491F-A409-173D6FA32A41}" srcOrd="4" destOrd="0" presId="urn:microsoft.com/office/officeart/2005/8/layout/venn1"/>
    <dgm:cxn modelId="{375794DB-7C49-4880-B52D-EF1061911CC5}" type="presParOf" srcId="{FBA45C67-F7E1-4B5F-A479-72A6682BB677}" destId="{590E068D-A972-4E2B-BF1E-3B385D64931B}"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B364B3-12A8-47C9-8258-787CF3B799B2}">
      <dsp:nvSpPr>
        <dsp:cNvPr id="0" name=""/>
        <dsp:cNvSpPr/>
      </dsp:nvSpPr>
      <dsp:spPr>
        <a:xfrm>
          <a:off x="1679448" y="50672"/>
          <a:ext cx="2432304" cy="2432304"/>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r>
            <a:rPr lang="en-US" sz="2500" kern="1200" dirty="0" smtClean="0"/>
            <a:t>Minnesota Energy Consortium</a:t>
          </a:r>
          <a:endParaRPr lang="en-US" sz="2500" kern="1200" dirty="0"/>
        </a:p>
      </dsp:txBody>
      <dsp:txXfrm>
        <a:off x="2003755" y="476326"/>
        <a:ext cx="1783689" cy="1094536"/>
      </dsp:txXfrm>
    </dsp:sp>
    <dsp:sp modelId="{18FFFA0E-D1F9-487B-A596-61A3F4CBC854}">
      <dsp:nvSpPr>
        <dsp:cNvPr id="0" name=""/>
        <dsp:cNvSpPr/>
      </dsp:nvSpPr>
      <dsp:spPr>
        <a:xfrm>
          <a:off x="2557104" y="1570863"/>
          <a:ext cx="2432304" cy="2432304"/>
        </a:xfrm>
        <a:prstGeom prst="ellipse">
          <a:avLst/>
        </a:prstGeom>
        <a:solidFill>
          <a:schemeClr val="accent2">
            <a:alpha val="50000"/>
            <a:hueOff val="-3670562"/>
            <a:satOff val="16196"/>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r>
            <a:rPr lang="en-US" sz="2500" kern="1200" dirty="0" err="1" smtClean="0"/>
            <a:t>MnEC</a:t>
          </a:r>
          <a:r>
            <a:rPr lang="en-US" sz="2500" kern="1200" dirty="0" smtClean="0"/>
            <a:t> Partner Institutions</a:t>
          </a:r>
          <a:endParaRPr lang="en-US" sz="2500" kern="1200" dirty="0"/>
        </a:p>
      </dsp:txBody>
      <dsp:txXfrm>
        <a:off x="3300984" y="2199208"/>
        <a:ext cx="1459382" cy="1337767"/>
      </dsp:txXfrm>
    </dsp:sp>
    <dsp:sp modelId="{F378E3C0-266D-491F-A409-173D6FA32A41}">
      <dsp:nvSpPr>
        <dsp:cNvPr id="0" name=""/>
        <dsp:cNvSpPr/>
      </dsp:nvSpPr>
      <dsp:spPr>
        <a:xfrm>
          <a:off x="801791" y="1570863"/>
          <a:ext cx="2432304" cy="2432304"/>
        </a:xfrm>
        <a:prstGeom prst="ellipse">
          <a:avLst/>
        </a:prstGeom>
        <a:solidFill>
          <a:schemeClr val="accent2">
            <a:alpha val="50000"/>
            <a:hueOff val="-7341125"/>
            <a:satOff val="32393"/>
            <a:lumOff val="-549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r>
            <a:rPr lang="en-US" sz="2500" kern="1200" dirty="0" err="1" smtClean="0"/>
            <a:t>MnEC</a:t>
          </a:r>
          <a:r>
            <a:rPr lang="en-US" sz="2500" kern="1200" dirty="0" smtClean="0"/>
            <a:t> Leadership Team</a:t>
          </a:r>
          <a:endParaRPr lang="en-US" sz="2500" kern="1200" dirty="0"/>
        </a:p>
      </dsp:txBody>
      <dsp:txXfrm>
        <a:off x="1030833" y="2199208"/>
        <a:ext cx="1459382" cy="1337767"/>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153CB2-90EE-4CA6-80F9-CEE122F4CE9F}" type="datetimeFigureOut">
              <a:rPr lang="en-US" smtClean="0"/>
              <a:t>10/23/2013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DDBE38-50A9-47F8-838B-ED06B4508F10}" type="slidenum">
              <a:rPr lang="en-US" smtClean="0"/>
              <a:t>‹#›</a:t>
            </a:fld>
            <a:endParaRPr lang="en-US"/>
          </a:p>
        </p:txBody>
      </p:sp>
    </p:spTree>
    <p:extLst>
      <p:ext uri="{BB962C8B-B14F-4D97-AF65-F5344CB8AC3E}">
        <p14:creationId xmlns:p14="http://schemas.microsoft.com/office/powerpoint/2010/main" val="3532907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uFillTx/>
            </a:endParaRPr>
          </a:p>
        </p:txBody>
      </p:sp>
      <p:sp>
        <p:nvSpPr>
          <p:cNvPr id="4" name="Slide Number Placeholder 3"/>
          <p:cNvSpPr>
            <a:spLocks noGrp="1"/>
          </p:cNvSpPr>
          <p:nvPr>
            <p:ph type="sldNum" sz="quarter" idx="10"/>
          </p:nvPr>
        </p:nvSpPr>
        <p:spPr/>
        <p:txBody>
          <a:bodyPr/>
          <a:lstStyle/>
          <a:p>
            <a:fld id="{585130D5-F9FA-4733-AAB2-789088DCA765}" type="slidenum">
              <a:rPr lang="en-US" smtClean="0">
                <a:uFillTx/>
              </a:rPr>
              <a:t>1</a:t>
            </a:fld>
            <a:endParaRPr lang="en-US">
              <a:uFillTx/>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5130D5-F9FA-4733-AAB2-789088DCA765}" type="slidenum">
              <a:rPr lang="en-US" smtClean="0">
                <a:uFillTx/>
              </a:rPr>
              <a:t>10</a:t>
            </a:fld>
            <a:endParaRPr lang="en-US">
              <a:uFillTx/>
            </a:endParaRPr>
          </a:p>
        </p:txBody>
      </p:sp>
    </p:spTree>
    <p:extLst>
      <p:ext uri="{BB962C8B-B14F-4D97-AF65-F5344CB8AC3E}">
        <p14:creationId xmlns:p14="http://schemas.microsoft.com/office/powerpoint/2010/main" val="38290432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DDBE38-50A9-47F8-838B-ED06B4508F10}" type="slidenum">
              <a:rPr lang="en-US" smtClean="0"/>
              <a:t>11</a:t>
            </a:fld>
            <a:endParaRPr lang="en-US"/>
          </a:p>
        </p:txBody>
      </p:sp>
    </p:spTree>
    <p:extLst>
      <p:ext uri="{BB962C8B-B14F-4D97-AF65-F5344CB8AC3E}">
        <p14:creationId xmlns:p14="http://schemas.microsoft.com/office/powerpoint/2010/main" val="3671216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DDBE38-50A9-47F8-838B-ED06B4508F10}" type="slidenum">
              <a:rPr lang="en-US" smtClean="0"/>
              <a:t>2</a:t>
            </a:fld>
            <a:endParaRPr lang="en-US"/>
          </a:p>
        </p:txBody>
      </p:sp>
    </p:spTree>
    <p:extLst>
      <p:ext uri="{BB962C8B-B14F-4D97-AF65-F5344CB8AC3E}">
        <p14:creationId xmlns:p14="http://schemas.microsoft.com/office/powerpoint/2010/main" val="4232849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lvl="0"/>
            <a:r>
              <a:rPr lang="en-US" sz="2400" dirty="0" smtClean="0"/>
              <a:t>Improve connections for businesses to communicate their need for prepared college and university graduates; </a:t>
            </a:r>
          </a:p>
          <a:p>
            <a:pPr lvl="1"/>
            <a:r>
              <a:rPr lang="en-US" dirty="0" smtClean="0"/>
              <a:t>MN Energy Consortium Strategic Planning</a:t>
            </a:r>
          </a:p>
          <a:p>
            <a:pPr lvl="2"/>
            <a:r>
              <a:rPr lang="en-US" dirty="0" err="1" smtClean="0"/>
              <a:t>MnEC</a:t>
            </a:r>
            <a:r>
              <a:rPr lang="en-US" dirty="0" smtClean="0"/>
              <a:t> has provided leadership and staffing to MEC as we engage in a strategic planning process with the support from the Center for Energy Workforce Development (CEWD) and the Joyce Foundation.  These efforts will culminate in a strategic planning session on July 11</a:t>
            </a:r>
            <a:r>
              <a:rPr lang="en-US" baseline="30000" dirty="0" smtClean="0"/>
              <a:t>th</a:t>
            </a:r>
            <a:r>
              <a:rPr lang="en-US" dirty="0" smtClean="0"/>
              <a:t> that will bring together different businesses within the energy industry to create a five-year roadmap for workforce needs in Minnesota.</a:t>
            </a:r>
          </a:p>
          <a:p>
            <a:pPr lvl="1"/>
            <a:r>
              <a:rPr lang="en-US" dirty="0" smtClean="0"/>
              <a:t>Xcel Energy Renewable Development Fund</a:t>
            </a:r>
          </a:p>
          <a:p>
            <a:pPr lvl="2"/>
            <a:r>
              <a:rPr lang="en-US" dirty="0" err="1" smtClean="0"/>
              <a:t>MnEC</a:t>
            </a:r>
            <a:r>
              <a:rPr lang="en-US" dirty="0" smtClean="0"/>
              <a:t>, on behalf of all </a:t>
            </a:r>
            <a:r>
              <a:rPr lang="en-US" dirty="0" err="1" smtClean="0"/>
              <a:t>MnSCU</a:t>
            </a:r>
            <a:r>
              <a:rPr lang="en-US" dirty="0" smtClean="0"/>
              <a:t> institutions, submitted a $5.5 million grant application to respond to Xcel Energy’s Renewable Development Fund Higher Education Block Grant.  This effort brought together faculty expertise from St. Cloud State University, Minnesota State University, Mankato, Anoka-Ramsey Community College, and Minnesota West Community and Technical College.  If successful, these funds would provide resources to support energy-related research efforts already underway at many of our institutions.  Grantees will be announced October 2013.</a:t>
            </a:r>
          </a:p>
          <a:p>
            <a:r>
              <a:rPr lang="en-US" sz="2400" dirty="0" smtClean="0"/>
              <a:t> </a:t>
            </a:r>
          </a:p>
          <a:p>
            <a:pPr lvl="0"/>
            <a:r>
              <a:rPr lang="en-US" sz="2400" dirty="0" smtClean="0"/>
              <a:t>Coordinate business and higher education collaboration to support educational opportunities for K-12 students to learn more about industry; </a:t>
            </a:r>
          </a:p>
          <a:p>
            <a:pPr lvl="1"/>
            <a:r>
              <a:rPr lang="en-US" dirty="0" smtClean="0"/>
              <a:t>Concurrent enrollment</a:t>
            </a:r>
          </a:p>
          <a:p>
            <a:pPr lvl="2"/>
            <a:r>
              <a:rPr lang="en-US" dirty="0" err="1" smtClean="0"/>
              <a:t>MnEC</a:t>
            </a:r>
            <a:r>
              <a:rPr lang="en-US" dirty="0" smtClean="0"/>
              <a:t> received $50,000 from center initiative funds to support the development of an Introduction to Energy course.  This course will be ready to be delivered Fall 2014 with the goal of partnering with ten high schools.  Faculty from Minnesota West Community and Technical College and St. Cloud Technical and Community College are leading this effort.</a:t>
            </a:r>
          </a:p>
          <a:p>
            <a:r>
              <a:rPr lang="en-US" sz="2400" dirty="0" smtClean="0"/>
              <a:t> </a:t>
            </a:r>
          </a:p>
          <a:p>
            <a:pPr lvl="0"/>
            <a:r>
              <a:rPr lang="en-US" sz="2400" dirty="0" smtClean="0"/>
              <a:t>Assess and develop industry (career) pathways to increase student program completion and program efficiencies; and, </a:t>
            </a:r>
          </a:p>
          <a:p>
            <a:pPr lvl="1"/>
            <a:r>
              <a:rPr lang="en-US" dirty="0" smtClean="0"/>
              <a:t>Energy Technical Specialist consortium degree</a:t>
            </a:r>
          </a:p>
          <a:p>
            <a:pPr lvl="2"/>
            <a:r>
              <a:rPr lang="en-US" dirty="0" smtClean="0"/>
              <a:t>Initial conversations with ETS partner colleges to gauge involvement in consortium and enhancements to degree.</a:t>
            </a:r>
          </a:p>
          <a:p>
            <a:pPr lvl="1"/>
            <a:r>
              <a:rPr lang="en-US" dirty="0" smtClean="0"/>
              <a:t>Mesabi Community College Wind program</a:t>
            </a:r>
          </a:p>
          <a:p>
            <a:pPr lvl="2"/>
            <a:r>
              <a:rPr lang="en-US" dirty="0" smtClean="0"/>
              <a:t>Initial conversations with Mesabi, </a:t>
            </a:r>
            <a:r>
              <a:rPr lang="en-US" dirty="0" err="1" smtClean="0"/>
              <a:t>Riverland</a:t>
            </a:r>
            <a:r>
              <a:rPr lang="en-US" dirty="0" smtClean="0"/>
              <a:t> and </a:t>
            </a:r>
            <a:r>
              <a:rPr lang="en-US" dirty="0" err="1" smtClean="0"/>
              <a:t>MnWest</a:t>
            </a:r>
            <a:r>
              <a:rPr lang="en-US" dirty="0" smtClean="0"/>
              <a:t> to explore ways to partner.</a:t>
            </a:r>
          </a:p>
          <a:p>
            <a:r>
              <a:rPr lang="en-US" sz="2400" dirty="0" smtClean="0"/>
              <a:t> </a:t>
            </a:r>
          </a:p>
          <a:p>
            <a:pPr lvl="0"/>
            <a:r>
              <a:rPr lang="en-US" sz="2400" dirty="0" smtClean="0"/>
              <a:t>Revise curriculum and programs to address the occupational-specific and non-technical </a:t>
            </a:r>
          </a:p>
          <a:p>
            <a:pPr lvl="1"/>
            <a:r>
              <a:rPr lang="en-US" dirty="0" smtClean="0"/>
              <a:t>Institution survey</a:t>
            </a:r>
          </a:p>
          <a:p>
            <a:pPr lvl="2"/>
            <a:r>
              <a:rPr lang="en-US" dirty="0" smtClean="0"/>
              <a:t>A survey was distributed to Chief Academic Officers in December 2012.  Responses were sparse but provides an outline of institutions’’ interest and capabilities.  </a:t>
            </a:r>
          </a:p>
          <a:p>
            <a:endParaRPr lang="en-US" dirty="0"/>
          </a:p>
        </p:txBody>
      </p:sp>
      <p:sp>
        <p:nvSpPr>
          <p:cNvPr id="4" name="Slide Number Placeholder 3"/>
          <p:cNvSpPr>
            <a:spLocks noGrp="1"/>
          </p:cNvSpPr>
          <p:nvPr>
            <p:ph type="sldNum" sz="quarter" idx="10"/>
          </p:nvPr>
        </p:nvSpPr>
        <p:spPr/>
        <p:txBody>
          <a:bodyPr/>
          <a:lstStyle/>
          <a:p>
            <a:fld id="{585130D5-F9FA-4733-AAB2-789088DCA765}" type="slidenum">
              <a:rPr lang="en-US" smtClean="0">
                <a:uFillTx/>
              </a:rPr>
              <a:t>3</a:t>
            </a:fld>
            <a:endParaRPr lang="en-US">
              <a:uFillTx/>
            </a:endParaRPr>
          </a:p>
        </p:txBody>
      </p:sp>
    </p:spTree>
    <p:extLst>
      <p:ext uri="{BB962C8B-B14F-4D97-AF65-F5344CB8AC3E}">
        <p14:creationId xmlns:p14="http://schemas.microsoft.com/office/powerpoint/2010/main" val="3829043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5130D5-F9FA-4733-AAB2-789088DCA765}" type="slidenum">
              <a:rPr lang="en-US" smtClean="0">
                <a:uFillTx/>
              </a:rPr>
              <a:t>4</a:t>
            </a:fld>
            <a:endParaRPr lang="en-US">
              <a:uFillTx/>
            </a:endParaRPr>
          </a:p>
        </p:txBody>
      </p:sp>
    </p:spTree>
    <p:extLst>
      <p:ext uri="{BB962C8B-B14F-4D97-AF65-F5344CB8AC3E}">
        <p14:creationId xmlns:p14="http://schemas.microsoft.com/office/powerpoint/2010/main" val="38290432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5130D5-F9FA-4733-AAB2-789088DCA765}" type="slidenum">
              <a:rPr lang="en-US" smtClean="0">
                <a:uFillTx/>
              </a:rPr>
              <a:t>5</a:t>
            </a:fld>
            <a:endParaRPr lang="en-US">
              <a:uFillTx/>
            </a:endParaRPr>
          </a:p>
        </p:txBody>
      </p:sp>
    </p:spTree>
    <p:extLst>
      <p:ext uri="{BB962C8B-B14F-4D97-AF65-F5344CB8AC3E}">
        <p14:creationId xmlns:p14="http://schemas.microsoft.com/office/powerpoint/2010/main" val="3829043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5130D5-F9FA-4733-AAB2-789088DCA765}" type="slidenum">
              <a:rPr lang="en-US" smtClean="0">
                <a:uFillTx/>
              </a:rPr>
              <a:t>6</a:t>
            </a:fld>
            <a:endParaRPr lang="en-US">
              <a:uFillTx/>
            </a:endParaRPr>
          </a:p>
        </p:txBody>
      </p:sp>
    </p:spTree>
    <p:extLst>
      <p:ext uri="{BB962C8B-B14F-4D97-AF65-F5344CB8AC3E}">
        <p14:creationId xmlns:p14="http://schemas.microsoft.com/office/powerpoint/2010/main" val="38290432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5130D5-F9FA-4733-AAB2-789088DCA765}" type="slidenum">
              <a:rPr lang="en-US" smtClean="0">
                <a:uFillTx/>
              </a:rPr>
              <a:t>7</a:t>
            </a:fld>
            <a:endParaRPr lang="en-US">
              <a:uFillTx/>
            </a:endParaRPr>
          </a:p>
        </p:txBody>
      </p:sp>
    </p:spTree>
    <p:extLst>
      <p:ext uri="{BB962C8B-B14F-4D97-AF65-F5344CB8AC3E}">
        <p14:creationId xmlns:p14="http://schemas.microsoft.com/office/powerpoint/2010/main" val="38290432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5130D5-F9FA-4733-AAB2-789088DCA765}" type="slidenum">
              <a:rPr lang="en-US" smtClean="0">
                <a:uFillTx/>
              </a:rPr>
              <a:t>8</a:t>
            </a:fld>
            <a:endParaRPr lang="en-US">
              <a:uFillTx/>
            </a:endParaRPr>
          </a:p>
        </p:txBody>
      </p:sp>
    </p:spTree>
    <p:extLst>
      <p:ext uri="{BB962C8B-B14F-4D97-AF65-F5344CB8AC3E}">
        <p14:creationId xmlns:p14="http://schemas.microsoft.com/office/powerpoint/2010/main" val="38290432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Based</a:t>
            </a:r>
            <a:r>
              <a:rPr lang="en-US" baseline="0" dirty="0" smtClean="0"/>
              <a:t> on a draft schedule and the delay in issuing the official RFP, an estimated schedule is outline above:</a:t>
            </a:r>
          </a:p>
          <a:p>
            <a:pPr marL="628650" lvl="1" indent="-171450">
              <a:buFont typeface="Arial" pitchFamily="34" charset="0"/>
              <a:buChar char="•"/>
            </a:pPr>
            <a:r>
              <a:rPr lang="en-US" baseline="0" dirty="0" smtClean="0"/>
              <a:t>The date of February 1, 2014 was in the original schedule proposed by Xcel which means that we expect that “work” will not be able to begin until sometime Spring 2014.</a:t>
            </a:r>
          </a:p>
          <a:p>
            <a:pPr marL="628650" lvl="1" indent="-171450">
              <a:buFont typeface="Arial" pitchFamily="34" charset="0"/>
              <a:buChar char="•"/>
            </a:pPr>
            <a:r>
              <a:rPr lang="en-US" baseline="0" dirty="0" smtClean="0"/>
              <a:t>The goal would be to issue the first sub grant round as quickly as possible with the 2</a:t>
            </a:r>
            <a:r>
              <a:rPr lang="en-US" baseline="30000" dirty="0" smtClean="0"/>
              <a:t>nd</a:t>
            </a:r>
            <a:r>
              <a:rPr lang="en-US" baseline="0" dirty="0" smtClean="0"/>
              <a:t> round following approximately 3 months after.</a:t>
            </a:r>
            <a:endParaRPr lang="en-US" dirty="0"/>
          </a:p>
        </p:txBody>
      </p:sp>
      <p:sp>
        <p:nvSpPr>
          <p:cNvPr id="4" name="Slide Number Placeholder 3"/>
          <p:cNvSpPr>
            <a:spLocks noGrp="1"/>
          </p:cNvSpPr>
          <p:nvPr>
            <p:ph type="sldNum" sz="quarter" idx="10"/>
          </p:nvPr>
        </p:nvSpPr>
        <p:spPr/>
        <p:txBody>
          <a:bodyPr/>
          <a:lstStyle/>
          <a:p>
            <a:fld id="{8D6F1BA5-7D5A-442B-BD10-634DDC67D3A3}" type="slidenum">
              <a:rPr lang="en-US" smtClean="0"/>
              <a:t>9</a:t>
            </a:fld>
            <a:endParaRPr lang="en-US"/>
          </a:p>
        </p:txBody>
      </p:sp>
    </p:spTree>
    <p:extLst>
      <p:ext uri="{BB962C8B-B14F-4D97-AF65-F5344CB8AC3E}">
        <p14:creationId xmlns:p14="http://schemas.microsoft.com/office/powerpoint/2010/main" val="2663902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913D152-07C2-44BE-92F5-3D37B41AB280}" type="datetimeFigureOut">
              <a:rPr lang="en-US" smtClean="0"/>
              <a:t>10/23/2013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E07C4B-FC22-498D-B2F6-349D7033688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13D152-07C2-44BE-92F5-3D37B41AB280}" type="datetimeFigureOut">
              <a:rPr lang="en-US" smtClean="0"/>
              <a:t>10/23/2013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E07C4B-FC22-498D-B2F6-349D7033688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13D152-07C2-44BE-92F5-3D37B41AB280}" type="datetimeFigureOut">
              <a:rPr lang="en-US" smtClean="0"/>
              <a:t>10/23/2013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E07C4B-FC22-498D-B2F6-349D7033688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13D152-07C2-44BE-92F5-3D37B41AB280}" type="datetimeFigureOut">
              <a:rPr lang="en-US" smtClean="0"/>
              <a:t>10/23/2013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E07C4B-FC22-498D-B2F6-349D7033688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13D152-07C2-44BE-92F5-3D37B41AB280}" type="datetimeFigureOut">
              <a:rPr lang="en-US" smtClean="0"/>
              <a:t>10/23/2013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E07C4B-FC22-498D-B2F6-349D7033688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913D152-07C2-44BE-92F5-3D37B41AB280}" type="datetimeFigureOut">
              <a:rPr lang="en-US" smtClean="0"/>
              <a:t>10/23/2013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E07C4B-FC22-498D-B2F6-349D7033688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13D152-07C2-44BE-92F5-3D37B41AB280}" type="datetimeFigureOut">
              <a:rPr lang="en-US" smtClean="0"/>
              <a:t>10/23/2013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E07C4B-FC22-498D-B2F6-349D7033688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13D152-07C2-44BE-92F5-3D37B41AB280}" type="datetimeFigureOut">
              <a:rPr lang="en-US" smtClean="0"/>
              <a:t>10/23/2013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E07C4B-FC22-498D-B2F6-349D7033688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13D152-07C2-44BE-92F5-3D37B41AB280}" type="datetimeFigureOut">
              <a:rPr lang="en-US" smtClean="0"/>
              <a:t>10/23/2013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E07C4B-FC22-498D-B2F6-349D7033688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13D152-07C2-44BE-92F5-3D37B41AB280}" type="datetimeFigureOut">
              <a:rPr lang="en-US" smtClean="0"/>
              <a:t>10/23/2013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E07C4B-FC22-498D-B2F6-349D70336880}"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A913D152-07C2-44BE-92F5-3D37B41AB280}" type="datetimeFigureOut">
              <a:rPr lang="en-US" smtClean="0"/>
              <a:t>10/23/2013</a:t>
            </a:fld>
            <a:endParaRPr lang="en-US"/>
          </a:p>
        </p:txBody>
      </p:sp>
      <p:sp>
        <p:nvSpPr>
          <p:cNvPr id="9" name="Slide Number Placeholder 8"/>
          <p:cNvSpPr>
            <a:spLocks noGrp="1"/>
          </p:cNvSpPr>
          <p:nvPr>
            <p:ph type="sldNum" sz="quarter" idx="11"/>
          </p:nvPr>
        </p:nvSpPr>
        <p:spPr/>
        <p:txBody>
          <a:bodyPr/>
          <a:lstStyle/>
          <a:p>
            <a:fld id="{C7E07C4B-FC22-498D-B2F6-349D70336880}"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C7E07C4B-FC22-498D-B2F6-349D70336880}"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913D152-07C2-44BE-92F5-3D37B41AB280}" type="datetimeFigureOut">
              <a:rPr lang="en-US" smtClean="0"/>
              <a:t>10/23/2013</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puc.state.mn.u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tags" Target="../tags/tag13.xml"/><Relationship Id="rId18" Type="http://schemas.openxmlformats.org/officeDocument/2006/relationships/notesSlide" Target="../notesSlides/notesSlide6.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tags" Target="../tags/tag12.xml"/><Relationship Id="rId17" Type="http://schemas.openxmlformats.org/officeDocument/2006/relationships/slideLayout" Target="../slideLayouts/slideLayout2.xml"/><Relationship Id="rId2" Type="http://schemas.openxmlformats.org/officeDocument/2006/relationships/tags" Target="../tags/tag2.xml"/><Relationship Id="rId16" Type="http://schemas.openxmlformats.org/officeDocument/2006/relationships/tags" Target="../tags/tag16.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5" Type="http://schemas.openxmlformats.org/officeDocument/2006/relationships/tags" Target="../tags/tag15.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tags" Target="../tags/tag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jon.olson@anokaramsey.edu"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1219201"/>
            <a:ext cx="7543800" cy="2286000"/>
          </a:xfrm>
        </p:spPr>
        <p:txBody>
          <a:bodyPr/>
          <a:lstStyle/>
          <a:p>
            <a:pPr algn="ctr"/>
            <a:r>
              <a:rPr lang="en-US" sz="4800" dirty="0" smtClean="0">
                <a:uFillTx/>
              </a:rPr>
              <a:t>Minnesota Energy Center</a:t>
            </a:r>
          </a:p>
          <a:p>
            <a:pPr algn="ctr"/>
            <a:r>
              <a:rPr lang="en-US" sz="2400" dirty="0" smtClean="0">
                <a:uFillTx/>
                <a:latin typeface="Calibri" charset="0"/>
              </a:rPr>
              <a:t>MN Renewable Energy Roundtable</a:t>
            </a:r>
            <a:br>
              <a:rPr lang="en-US" sz="2400" dirty="0" smtClean="0">
                <a:uFillTx/>
                <a:latin typeface="Calibri" charset="0"/>
              </a:rPr>
            </a:br>
            <a:r>
              <a:rPr lang="en-US" sz="2400" dirty="0" smtClean="0">
                <a:latin typeface="Calibri" charset="0"/>
              </a:rPr>
              <a:t>October 24, 2013</a:t>
            </a:r>
            <a:endParaRPr lang="en-US" sz="2400" dirty="0" smtClean="0">
              <a:uFillTx/>
              <a:latin typeface="Calibri" charset="0"/>
            </a:endParaRPr>
          </a:p>
        </p:txBody>
      </p:sp>
      <p:sp>
        <p:nvSpPr>
          <p:cNvPr id="6" name="Subtitle 5"/>
          <p:cNvSpPr>
            <a:spLocks noGrp="1"/>
          </p:cNvSpPr>
          <p:nvPr>
            <p:ph type="subTitle" idx="1"/>
          </p:nvPr>
        </p:nvSpPr>
        <p:spPr>
          <a:xfrm>
            <a:off x="762000" y="4191000"/>
            <a:ext cx="6461760" cy="1524000"/>
          </a:xfrm>
        </p:spPr>
        <p:txBody>
          <a:bodyPr>
            <a:normAutofit fontScale="32500" lnSpcReduction="20000"/>
          </a:bodyPr>
          <a:lstStyle/>
          <a:p>
            <a:pPr algn="ctr"/>
            <a:r>
              <a:rPr lang="en-US" sz="8600" dirty="0" smtClean="0">
                <a:solidFill>
                  <a:srgbClr val="0000FF"/>
                </a:solidFill>
                <a:uFillTx/>
              </a:rPr>
              <a:t>Bruce Peterson</a:t>
            </a:r>
          </a:p>
          <a:p>
            <a:pPr algn="ctr"/>
            <a:r>
              <a:rPr lang="en-US" sz="6200" dirty="0" smtClean="0">
                <a:solidFill>
                  <a:srgbClr val="0000FF"/>
                </a:solidFill>
                <a:uFillTx/>
                <a:latin typeface="Calibri" charset="0"/>
              </a:rPr>
              <a:t>Director</a:t>
            </a:r>
          </a:p>
          <a:p>
            <a:pPr algn="ctr"/>
            <a:r>
              <a:rPr lang="en-US" sz="6200" dirty="0" smtClean="0">
                <a:solidFill>
                  <a:srgbClr val="0000FF"/>
                </a:solidFill>
                <a:uFillTx/>
                <a:latin typeface="Calibri" charset="0"/>
              </a:rPr>
              <a:t>320-308-6639</a:t>
            </a:r>
          </a:p>
          <a:p>
            <a:pPr algn="ctr"/>
            <a:r>
              <a:rPr lang="en-US" sz="6200" dirty="0" smtClean="0">
                <a:solidFill>
                  <a:srgbClr val="0000FF"/>
                </a:solidFill>
                <a:latin typeface="Calibri" charset="0"/>
              </a:rPr>
              <a:t>bpeterson@sctcc.edu</a:t>
            </a:r>
            <a:endParaRPr lang="en-US" sz="6200" dirty="0" smtClean="0">
              <a:solidFill>
                <a:srgbClr val="0000FF"/>
              </a:solidFill>
              <a:uFillTx/>
              <a:latin typeface="Calibri" charset="0"/>
            </a:endParaRPr>
          </a:p>
        </p:txBody>
      </p:sp>
      <p:sp>
        <p:nvSpPr>
          <p:cNvPr id="2" name="Slide Number Placeholder 1"/>
          <p:cNvSpPr>
            <a:spLocks noGrp="1"/>
          </p:cNvSpPr>
          <p:nvPr>
            <p:ph type="sldNum" sz="quarter" idx="12"/>
          </p:nvPr>
        </p:nvSpPr>
        <p:spPr/>
        <p:txBody>
          <a:bodyPr/>
          <a:lstStyle/>
          <a:p>
            <a:fld id="{D43D0C77-1017-45EE-AFED-67C0A5197F02}" type="slidenum">
              <a:rPr lang="en-US" smtClean="0">
                <a:uFillTx/>
              </a:rPr>
              <a:pPr/>
              <a:t>1</a:t>
            </a:fld>
            <a:endParaRPr lang="en-US">
              <a:uFillTx/>
            </a:endParaRPr>
          </a:p>
        </p:txBody>
      </p:sp>
    </p:spTree>
    <p:extLst>
      <p:ext uri="{BB962C8B-B14F-4D97-AF65-F5344CB8AC3E}">
        <p14:creationId xmlns:p14="http://schemas.microsoft.com/office/powerpoint/2010/main" val="24835075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9762"/>
          </a:xfrm>
        </p:spPr>
        <p:txBody>
          <a:bodyPr/>
          <a:lstStyle/>
          <a:p>
            <a:r>
              <a:rPr lang="en-US" sz="2000" dirty="0" smtClean="0">
                <a:solidFill>
                  <a:srgbClr val="0070C0"/>
                </a:solidFill>
              </a:rPr>
              <a:t>Next steps for the Minnesota Energy Center</a:t>
            </a:r>
            <a:endParaRPr lang="en-US" sz="2000" dirty="0">
              <a:solidFill>
                <a:srgbClr val="0070C0"/>
              </a:solidFill>
            </a:endParaRPr>
          </a:p>
        </p:txBody>
      </p:sp>
      <p:sp>
        <p:nvSpPr>
          <p:cNvPr id="5" name="Content Placeholder 4"/>
          <p:cNvSpPr>
            <a:spLocks noGrp="1"/>
          </p:cNvSpPr>
          <p:nvPr>
            <p:ph idx="1"/>
          </p:nvPr>
        </p:nvSpPr>
        <p:spPr>
          <a:xfrm>
            <a:off x="457200" y="1066800"/>
            <a:ext cx="7620000" cy="5334000"/>
          </a:xfrm>
        </p:spPr>
        <p:txBody>
          <a:bodyPr>
            <a:normAutofit/>
          </a:bodyPr>
          <a:lstStyle/>
          <a:p>
            <a:r>
              <a:rPr lang="en-US" sz="2400" dirty="0" err="1" smtClean="0">
                <a:solidFill>
                  <a:schemeClr val="tx2"/>
                </a:solidFill>
              </a:rPr>
              <a:t>MnEC</a:t>
            </a:r>
            <a:r>
              <a:rPr lang="en-US" sz="2400" dirty="0" smtClean="0">
                <a:solidFill>
                  <a:schemeClr val="tx2"/>
                </a:solidFill>
              </a:rPr>
              <a:t> Partnership Agreement </a:t>
            </a:r>
            <a:br>
              <a:rPr lang="en-US" sz="2400" dirty="0" smtClean="0">
                <a:solidFill>
                  <a:schemeClr val="tx2"/>
                </a:solidFill>
              </a:rPr>
            </a:br>
            <a:r>
              <a:rPr lang="en-US" sz="2400" dirty="0" smtClean="0">
                <a:solidFill>
                  <a:schemeClr val="tx2"/>
                </a:solidFill>
              </a:rPr>
              <a:t>finalized and signed</a:t>
            </a:r>
          </a:p>
          <a:p>
            <a:r>
              <a:rPr lang="en-US" sz="2400" dirty="0" err="1" smtClean="0">
                <a:solidFill>
                  <a:schemeClr val="tx2"/>
                </a:solidFill>
              </a:rPr>
              <a:t>MnEC</a:t>
            </a:r>
            <a:r>
              <a:rPr lang="en-US" sz="2400" dirty="0" smtClean="0">
                <a:solidFill>
                  <a:schemeClr val="tx2"/>
                </a:solidFill>
              </a:rPr>
              <a:t> Leadership team finalized</a:t>
            </a:r>
          </a:p>
          <a:p>
            <a:r>
              <a:rPr lang="en-US" sz="2400" dirty="0" err="1" smtClean="0">
                <a:solidFill>
                  <a:schemeClr val="tx2"/>
                </a:solidFill>
              </a:rPr>
              <a:t>MnEC</a:t>
            </a:r>
            <a:r>
              <a:rPr lang="en-US" sz="2400" dirty="0" smtClean="0">
                <a:solidFill>
                  <a:schemeClr val="tx2"/>
                </a:solidFill>
              </a:rPr>
              <a:t> committees and project teams </a:t>
            </a:r>
            <a:br>
              <a:rPr lang="en-US" sz="2400" dirty="0" smtClean="0">
                <a:solidFill>
                  <a:schemeClr val="tx2"/>
                </a:solidFill>
              </a:rPr>
            </a:br>
            <a:r>
              <a:rPr lang="en-US" sz="2400" dirty="0" smtClean="0">
                <a:solidFill>
                  <a:schemeClr val="tx2"/>
                </a:solidFill>
              </a:rPr>
              <a:t>identified and activities begin</a:t>
            </a:r>
          </a:p>
          <a:p>
            <a:endParaRPr lang="en-US" sz="2400" dirty="0" smtClean="0">
              <a:solidFill>
                <a:schemeClr val="tx2"/>
              </a:solidFill>
            </a:endParaRPr>
          </a:p>
          <a:p>
            <a:endParaRPr lang="en-US" sz="2400" dirty="0">
              <a:solidFill>
                <a:schemeClr val="tx2"/>
              </a:solidFill>
            </a:endParaRPr>
          </a:p>
          <a:p>
            <a:r>
              <a:rPr lang="en-US" sz="2400" dirty="0" smtClean="0">
                <a:solidFill>
                  <a:schemeClr val="tx2"/>
                </a:solidFill>
              </a:rPr>
              <a:t>Xcel Energy RDF grant program </a:t>
            </a:r>
            <a:br>
              <a:rPr lang="en-US" sz="2400" dirty="0" smtClean="0">
                <a:solidFill>
                  <a:schemeClr val="tx2"/>
                </a:solidFill>
              </a:rPr>
            </a:br>
            <a:r>
              <a:rPr lang="en-US" sz="2400" dirty="0" smtClean="0">
                <a:solidFill>
                  <a:schemeClr val="tx2"/>
                </a:solidFill>
              </a:rPr>
              <a:t>begins</a:t>
            </a: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D43D0C77-1017-45EE-AFED-67C0A5197F02}" type="slidenum">
              <a:rPr lang="en-US" smtClean="0">
                <a:uFillTx/>
              </a:rPr>
              <a:pPr/>
              <a:t>10</a:t>
            </a:fld>
            <a:endParaRPr lang="en-US">
              <a:uFillTx/>
            </a:endParaRPr>
          </a:p>
        </p:txBody>
      </p:sp>
      <p:sp>
        <p:nvSpPr>
          <p:cNvPr id="6" name="TextBox 5"/>
          <p:cNvSpPr txBox="1">
            <a:spLocks/>
          </p:cNvSpPr>
          <p:nvPr/>
        </p:nvSpPr>
        <p:spPr>
          <a:xfrm>
            <a:off x="5842806" y="1650753"/>
            <a:ext cx="2071833" cy="965694"/>
          </a:xfrm>
          <a:prstGeom prst="rect">
            <a:avLst/>
          </a:prstGeom>
          <a:noFill/>
        </p:spPr>
        <p:txBody>
          <a:bodyPr anchor="ctr"/>
          <a:lstStyle/>
          <a:p>
            <a:r>
              <a:rPr lang="en-US" sz="2400" i="1" dirty="0" smtClean="0">
                <a:latin typeface="Calibri" charset="0"/>
              </a:rPr>
              <a:t>Contact Bruce</a:t>
            </a:r>
            <a:endParaRPr sz="2400" i="1" dirty="0">
              <a:uFillTx/>
              <a:latin typeface="Calibri" charset="0"/>
            </a:endParaRPr>
          </a:p>
        </p:txBody>
      </p:sp>
      <p:sp>
        <p:nvSpPr>
          <p:cNvPr id="7" name="Right Brace 6"/>
          <p:cNvSpPr>
            <a:spLocks/>
          </p:cNvSpPr>
          <p:nvPr/>
        </p:nvSpPr>
        <p:spPr>
          <a:xfrm>
            <a:off x="5150441" y="1219200"/>
            <a:ext cx="687285" cy="1828800"/>
          </a:xfrm>
          <a:prstGeom prst="rightBrace">
            <a:avLst>
              <a:gd name="adj1" fmla="val 8333"/>
              <a:gd name="adj2" fmla="val 50000"/>
            </a:avLst>
          </a:prstGeom>
        </p:spPr>
        <p:style>
          <a:lnRef idx="1">
            <a:schemeClr val="accent1"/>
          </a:lnRef>
          <a:fillRef idx="0">
            <a:schemeClr val="accent1"/>
          </a:fillRef>
          <a:effectRef idx="1">
            <a:schemeClr val="accent1"/>
          </a:effectRef>
          <a:fontRef idx="minor">
            <a:schemeClr val="tx1"/>
          </a:fontRef>
        </p:style>
        <p:txBody>
          <a:bodyPr anchor="ctr"/>
          <a:lstStyle/>
          <a:p>
            <a:pPr algn="ctr"/>
            <a:endParaRPr/>
          </a:p>
        </p:txBody>
      </p:sp>
      <p:sp>
        <p:nvSpPr>
          <p:cNvPr id="8" name="TextBox 7"/>
          <p:cNvSpPr txBox="1">
            <a:spLocks/>
          </p:cNvSpPr>
          <p:nvPr/>
        </p:nvSpPr>
        <p:spPr>
          <a:xfrm>
            <a:off x="5837725" y="4063876"/>
            <a:ext cx="1995633" cy="965694"/>
          </a:xfrm>
          <a:prstGeom prst="rect">
            <a:avLst/>
          </a:prstGeom>
          <a:noFill/>
        </p:spPr>
        <p:txBody>
          <a:bodyPr anchor="ctr"/>
          <a:lstStyle/>
          <a:p>
            <a:r>
              <a:rPr lang="en-US" sz="2400" i="1" dirty="0" smtClean="0">
                <a:latin typeface="Calibri" charset="0"/>
              </a:rPr>
              <a:t>Contact Jaime</a:t>
            </a:r>
            <a:endParaRPr sz="2400" i="1" dirty="0">
              <a:uFillTx/>
              <a:latin typeface="Calibri" charset="0"/>
            </a:endParaRPr>
          </a:p>
        </p:txBody>
      </p:sp>
      <p:sp>
        <p:nvSpPr>
          <p:cNvPr id="9" name="Right Brace 8"/>
          <p:cNvSpPr>
            <a:spLocks/>
          </p:cNvSpPr>
          <p:nvPr/>
        </p:nvSpPr>
        <p:spPr>
          <a:xfrm>
            <a:off x="5150441" y="4140447"/>
            <a:ext cx="687285" cy="812553"/>
          </a:xfrm>
          <a:prstGeom prst="rightBrace">
            <a:avLst>
              <a:gd name="adj1" fmla="val 8333"/>
              <a:gd name="adj2" fmla="val 50000"/>
            </a:avLst>
          </a:prstGeom>
        </p:spPr>
        <p:style>
          <a:lnRef idx="1">
            <a:schemeClr val="accent1"/>
          </a:lnRef>
          <a:fillRef idx="0">
            <a:schemeClr val="accent1"/>
          </a:fillRef>
          <a:effectRef idx="1">
            <a:schemeClr val="accent1"/>
          </a:effectRef>
          <a:fontRef idx="minor">
            <a:schemeClr val="tx1"/>
          </a:fontRef>
        </p:style>
        <p:txBody>
          <a:bodyPr anchor="ctr"/>
          <a:lstStyle/>
          <a:p>
            <a:pPr algn="ctr"/>
            <a:endParaRPr/>
          </a:p>
        </p:txBody>
      </p:sp>
      <p:sp>
        <p:nvSpPr>
          <p:cNvPr id="3" name="TextBox 2"/>
          <p:cNvSpPr txBox="1"/>
          <p:nvPr/>
        </p:nvSpPr>
        <p:spPr>
          <a:xfrm>
            <a:off x="914400" y="5029570"/>
            <a:ext cx="5257800" cy="861774"/>
          </a:xfrm>
          <a:prstGeom prst="rect">
            <a:avLst/>
          </a:prstGeom>
          <a:noFill/>
        </p:spPr>
        <p:txBody>
          <a:bodyPr wrap="square" rtlCol="0">
            <a:spAutoFit/>
          </a:bodyPr>
          <a:lstStyle/>
          <a:p>
            <a:r>
              <a:rPr lang="en-US" sz="1600" dirty="0" smtClean="0">
                <a:solidFill>
                  <a:srgbClr val="0070C0"/>
                </a:solidFill>
              </a:rPr>
              <a:t>To follow the RDF activity:</a:t>
            </a:r>
          </a:p>
          <a:p>
            <a:r>
              <a:rPr lang="en-US" sz="1600" dirty="0" smtClean="0">
                <a:solidFill>
                  <a:srgbClr val="0070C0"/>
                </a:solidFill>
                <a:hlinkClick r:id="rId3"/>
              </a:rPr>
              <a:t>www.puc.state.mn.us</a:t>
            </a:r>
            <a:r>
              <a:rPr lang="en-US" sz="1600" dirty="0" smtClean="0">
                <a:solidFill>
                  <a:srgbClr val="0070C0"/>
                </a:solidFill>
              </a:rPr>
              <a:t>, select “Search </a:t>
            </a:r>
            <a:r>
              <a:rPr lang="en-US" sz="1600" dirty="0" err="1" smtClean="0">
                <a:solidFill>
                  <a:srgbClr val="0070C0"/>
                </a:solidFill>
              </a:rPr>
              <a:t>eDockets</a:t>
            </a:r>
            <a:r>
              <a:rPr lang="en-US" sz="1600" smtClean="0">
                <a:solidFill>
                  <a:srgbClr val="0070C0"/>
                </a:solidFill>
              </a:rPr>
              <a:t>”</a:t>
            </a:r>
            <a:endParaRPr lang="en-US" sz="1600" dirty="0" smtClean="0">
              <a:solidFill>
                <a:srgbClr val="0070C0"/>
              </a:solidFill>
            </a:endParaRPr>
          </a:p>
          <a:p>
            <a:r>
              <a:rPr lang="en-US" sz="1600" dirty="0" smtClean="0">
                <a:solidFill>
                  <a:srgbClr val="0070C0"/>
                </a:solidFill>
              </a:rPr>
              <a:t>Enter the year (12) and the docket number (1278)</a:t>
            </a:r>
            <a:endParaRPr lang="en-US" sz="1600" dirty="0">
              <a:solidFill>
                <a:srgbClr val="0070C0"/>
              </a:solidFill>
            </a:endParaRPr>
          </a:p>
        </p:txBody>
      </p:sp>
    </p:spTree>
    <p:extLst>
      <p:ext uri="{BB962C8B-B14F-4D97-AF65-F5344CB8AC3E}">
        <p14:creationId xmlns:p14="http://schemas.microsoft.com/office/powerpoint/2010/main" val="39688178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 	</a:t>
            </a:r>
            <a:endParaRPr lang="en-US" dirty="0"/>
          </a:p>
        </p:txBody>
      </p:sp>
      <p:sp>
        <p:nvSpPr>
          <p:cNvPr id="3" name="Content Placeholder 2"/>
          <p:cNvSpPr>
            <a:spLocks noGrp="1"/>
          </p:cNvSpPr>
          <p:nvPr>
            <p:ph idx="1"/>
          </p:nvPr>
        </p:nvSpPr>
        <p:spPr/>
        <p:txBody>
          <a:bodyPr/>
          <a:lstStyle/>
          <a:p>
            <a:r>
              <a:rPr lang="en-US" dirty="0" smtClean="0"/>
              <a:t>Bruce Peterson</a:t>
            </a:r>
          </a:p>
          <a:p>
            <a:r>
              <a:rPr lang="en-US" dirty="0" smtClean="0"/>
              <a:t>Executive Dean for Academic Initiatives</a:t>
            </a:r>
          </a:p>
          <a:p>
            <a:r>
              <a:rPr lang="en-US" dirty="0" smtClean="0"/>
              <a:t>St Cloud Technical and Community College</a:t>
            </a:r>
          </a:p>
          <a:p>
            <a:r>
              <a:rPr lang="en-US" dirty="0" smtClean="0"/>
              <a:t>320-308-6639</a:t>
            </a:r>
          </a:p>
          <a:p>
            <a:r>
              <a:rPr lang="en-US" dirty="0" smtClean="0"/>
              <a:t>bpeterson@sctcc.edu</a:t>
            </a:r>
            <a:endParaRPr lang="en-US" dirty="0"/>
          </a:p>
        </p:txBody>
      </p:sp>
    </p:spTree>
    <p:extLst>
      <p:ext uri="{BB962C8B-B14F-4D97-AF65-F5344CB8AC3E}">
        <p14:creationId xmlns:p14="http://schemas.microsoft.com/office/powerpoint/2010/main" val="1867229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9762"/>
          </a:xfrm>
        </p:spPr>
        <p:txBody>
          <a:bodyPr>
            <a:normAutofit fontScale="90000"/>
          </a:bodyPr>
          <a:lstStyle/>
          <a:p>
            <a:r>
              <a:rPr lang="en-US" sz="2000" dirty="0" smtClean="0">
                <a:solidFill>
                  <a:srgbClr val="0070C0"/>
                </a:solidFill>
              </a:rPr>
              <a:t>The Minnesota Energy Center was established in 2013 to support energy-related programs in the State to meet current and future workforce needs</a:t>
            </a:r>
            <a:endParaRPr lang="en-US" sz="2000" dirty="0">
              <a:solidFill>
                <a:srgbClr val="0070C0"/>
              </a:solidFill>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276277880"/>
              </p:ext>
            </p:extLst>
          </p:nvPr>
        </p:nvGraphicFramePr>
        <p:xfrm>
          <a:off x="1447800" y="2293441"/>
          <a:ext cx="5791200" cy="40538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Slide Number Placeholder 10"/>
          <p:cNvSpPr>
            <a:spLocks noGrp="1"/>
          </p:cNvSpPr>
          <p:nvPr>
            <p:ph type="sldNum" sz="quarter" idx="12"/>
          </p:nvPr>
        </p:nvSpPr>
        <p:spPr/>
        <p:txBody>
          <a:bodyPr/>
          <a:lstStyle/>
          <a:p>
            <a:fld id="{D43D0C77-1017-45EE-AFED-67C0A5197F02}" type="slidenum">
              <a:rPr lang="en-US" smtClean="0">
                <a:uFillTx/>
              </a:rPr>
              <a:pPr/>
              <a:t>2</a:t>
            </a:fld>
            <a:endParaRPr lang="en-US">
              <a:uFillTx/>
            </a:endParaRPr>
          </a:p>
        </p:txBody>
      </p:sp>
      <p:sp>
        <p:nvSpPr>
          <p:cNvPr id="4" name="TextBox 3"/>
          <p:cNvSpPr txBox="1"/>
          <p:nvPr/>
        </p:nvSpPr>
        <p:spPr>
          <a:xfrm>
            <a:off x="1676400" y="1154668"/>
            <a:ext cx="2133600" cy="1200329"/>
          </a:xfrm>
          <a:prstGeom prst="rect">
            <a:avLst/>
          </a:prstGeom>
          <a:solidFill>
            <a:schemeClr val="accent2"/>
          </a:solidFill>
        </p:spPr>
        <p:txBody>
          <a:bodyPr wrap="square" rtlCol="0">
            <a:spAutoFit/>
          </a:bodyPr>
          <a:lstStyle/>
          <a:p>
            <a:pPr algn="ctr"/>
            <a:r>
              <a:rPr lang="en-US" dirty="0" smtClean="0"/>
              <a:t>Minnesota West Community and Technical College</a:t>
            </a:r>
          </a:p>
          <a:p>
            <a:pPr algn="ctr"/>
            <a:r>
              <a:rPr lang="en-US" sz="1600" i="1" dirty="0" smtClean="0"/>
              <a:t>Fiscal Lead</a:t>
            </a:r>
            <a:endParaRPr lang="en-US" sz="1600" i="1" dirty="0"/>
          </a:p>
        </p:txBody>
      </p:sp>
      <p:sp>
        <p:nvSpPr>
          <p:cNvPr id="8" name="TextBox 7"/>
          <p:cNvSpPr txBox="1"/>
          <p:nvPr/>
        </p:nvSpPr>
        <p:spPr>
          <a:xfrm>
            <a:off x="4648200" y="1154668"/>
            <a:ext cx="2133600" cy="1138773"/>
          </a:xfrm>
          <a:prstGeom prst="rect">
            <a:avLst/>
          </a:prstGeom>
          <a:solidFill>
            <a:schemeClr val="accent3"/>
          </a:solidFill>
        </p:spPr>
        <p:txBody>
          <a:bodyPr wrap="square" rtlCol="0">
            <a:spAutoFit/>
          </a:bodyPr>
          <a:lstStyle/>
          <a:p>
            <a:pPr algn="ctr"/>
            <a:r>
              <a:rPr lang="en-US" dirty="0" smtClean="0"/>
              <a:t>Bruce Peterson</a:t>
            </a:r>
          </a:p>
          <a:p>
            <a:pPr algn="ctr"/>
            <a:r>
              <a:rPr lang="en-US" i="1" dirty="0" smtClean="0"/>
              <a:t>Director</a:t>
            </a:r>
          </a:p>
          <a:p>
            <a:pPr algn="ctr"/>
            <a:r>
              <a:rPr lang="en-US" sz="1600" i="1" dirty="0" smtClean="0"/>
              <a:t>St. Cloud Technical and Community College</a:t>
            </a:r>
            <a:endParaRPr lang="en-US" sz="1600" i="1" dirty="0"/>
          </a:p>
        </p:txBody>
      </p:sp>
      <p:cxnSp>
        <p:nvCxnSpPr>
          <p:cNvPr id="9" name="Straight Arrow Connector 8"/>
          <p:cNvCxnSpPr/>
          <p:nvPr/>
        </p:nvCxnSpPr>
        <p:spPr>
          <a:xfrm>
            <a:off x="3886200" y="1724054"/>
            <a:ext cx="685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74943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9762"/>
          </a:xfrm>
        </p:spPr>
        <p:txBody>
          <a:bodyPr/>
          <a:lstStyle/>
          <a:p>
            <a:r>
              <a:rPr lang="en-US" sz="2000" dirty="0" smtClean="0">
                <a:solidFill>
                  <a:srgbClr val="0070C0"/>
                </a:solidFill>
              </a:rPr>
              <a:t>2013 accomplishments to date…</a:t>
            </a:r>
            <a:endParaRPr lang="en-US" sz="2000" dirty="0">
              <a:solidFill>
                <a:srgbClr val="0070C0"/>
              </a:solidFill>
            </a:endParaRPr>
          </a:p>
        </p:txBody>
      </p:sp>
      <p:sp>
        <p:nvSpPr>
          <p:cNvPr id="3" name="Content Placeholder 2"/>
          <p:cNvSpPr>
            <a:spLocks noGrp="1"/>
          </p:cNvSpPr>
          <p:nvPr>
            <p:ph idx="1"/>
          </p:nvPr>
        </p:nvSpPr>
        <p:spPr>
          <a:xfrm>
            <a:off x="457200" y="990600"/>
            <a:ext cx="7620000" cy="5410200"/>
          </a:xfrm>
        </p:spPr>
        <p:txBody>
          <a:bodyPr>
            <a:normAutofit fontScale="92500" lnSpcReduction="10000"/>
          </a:bodyPr>
          <a:lstStyle/>
          <a:p>
            <a:pPr lvl="0"/>
            <a:r>
              <a:rPr lang="en-US" dirty="0"/>
              <a:t>Improve connections for businesses to communicate their need for prepared college and university graduates; </a:t>
            </a:r>
          </a:p>
          <a:p>
            <a:pPr lvl="1"/>
            <a:r>
              <a:rPr lang="en-US" sz="1900" dirty="0"/>
              <a:t>MN Energy Consortium Strategic Planning</a:t>
            </a:r>
          </a:p>
          <a:p>
            <a:pPr lvl="1"/>
            <a:r>
              <a:rPr lang="en-US" sz="1900" dirty="0" smtClean="0"/>
              <a:t>Xcel </a:t>
            </a:r>
            <a:r>
              <a:rPr lang="en-US" sz="1900" dirty="0"/>
              <a:t>Energy Renewable Development Fund</a:t>
            </a:r>
          </a:p>
          <a:p>
            <a:endParaRPr lang="en-US" dirty="0"/>
          </a:p>
          <a:p>
            <a:pPr lvl="0"/>
            <a:r>
              <a:rPr lang="en-US" dirty="0"/>
              <a:t>Coordinate business and higher education collaboration to support educational opportunities for K-12 students to learn more about industry; </a:t>
            </a:r>
          </a:p>
          <a:p>
            <a:pPr lvl="1"/>
            <a:r>
              <a:rPr lang="en-US" sz="1900" dirty="0" smtClean="0"/>
              <a:t>2014 Concurrent enrollment project</a:t>
            </a:r>
            <a:endParaRPr lang="en-US" sz="1900" dirty="0"/>
          </a:p>
          <a:p>
            <a:endParaRPr lang="en-US" dirty="0"/>
          </a:p>
          <a:p>
            <a:pPr lvl="0"/>
            <a:r>
              <a:rPr lang="en-US" dirty="0"/>
              <a:t>Assess and develop industry (career) pathways to increase student program completion and program efficiencies; and, </a:t>
            </a:r>
          </a:p>
          <a:p>
            <a:pPr lvl="1"/>
            <a:r>
              <a:rPr lang="en-US" sz="1900" dirty="0"/>
              <a:t>Energy Technical Specialist consortium degree</a:t>
            </a:r>
          </a:p>
          <a:p>
            <a:endParaRPr lang="en-US" dirty="0"/>
          </a:p>
          <a:p>
            <a:pPr lvl="0"/>
            <a:r>
              <a:rPr lang="en-US" dirty="0"/>
              <a:t>Revise curriculum and programs to address the occupational-specific and non-technical </a:t>
            </a:r>
          </a:p>
          <a:p>
            <a:pPr lvl="1"/>
            <a:r>
              <a:rPr lang="en-US" sz="1900" dirty="0" err="1" smtClean="0"/>
              <a:t>MnSCU</a:t>
            </a:r>
            <a:r>
              <a:rPr lang="en-US" sz="1900" dirty="0" smtClean="0"/>
              <a:t> Institution </a:t>
            </a:r>
            <a:r>
              <a:rPr lang="en-US" sz="1900" dirty="0"/>
              <a:t>survey</a:t>
            </a:r>
          </a:p>
          <a:p>
            <a:pPr lvl="2"/>
            <a:endParaRPr lang="en-US" dirty="0"/>
          </a:p>
        </p:txBody>
      </p:sp>
      <p:sp>
        <p:nvSpPr>
          <p:cNvPr id="5" name="Slide Number Placeholder 4"/>
          <p:cNvSpPr>
            <a:spLocks noGrp="1"/>
          </p:cNvSpPr>
          <p:nvPr>
            <p:ph type="sldNum" sz="quarter" idx="12"/>
          </p:nvPr>
        </p:nvSpPr>
        <p:spPr/>
        <p:txBody>
          <a:bodyPr/>
          <a:lstStyle/>
          <a:p>
            <a:fld id="{D43D0C77-1017-45EE-AFED-67C0A5197F02}" type="slidenum">
              <a:rPr lang="en-US" smtClean="0">
                <a:uFillTx/>
              </a:rPr>
              <a:pPr/>
              <a:t>3</a:t>
            </a:fld>
            <a:endParaRPr lang="en-US">
              <a:uFillTx/>
            </a:endParaRPr>
          </a:p>
        </p:txBody>
      </p:sp>
    </p:spTree>
    <p:extLst>
      <p:ext uri="{BB962C8B-B14F-4D97-AF65-F5344CB8AC3E}">
        <p14:creationId xmlns:p14="http://schemas.microsoft.com/office/powerpoint/2010/main" val="20181182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9762"/>
          </a:xfrm>
        </p:spPr>
        <p:txBody>
          <a:bodyPr>
            <a:normAutofit/>
          </a:bodyPr>
          <a:lstStyle/>
          <a:p>
            <a:r>
              <a:rPr lang="en-US" sz="2000" dirty="0" smtClean="0">
                <a:solidFill>
                  <a:srgbClr val="0070C0"/>
                </a:solidFill>
              </a:rPr>
              <a:t>As we look forward to the year ahead, our priorities have been identified</a:t>
            </a:r>
            <a:endParaRPr lang="en-US" sz="2000" dirty="0">
              <a:solidFill>
                <a:srgbClr val="0070C0"/>
              </a:solidFill>
            </a:endParaRPr>
          </a:p>
        </p:txBody>
      </p:sp>
      <p:sp>
        <p:nvSpPr>
          <p:cNvPr id="3" name="Content Placeholder 2"/>
          <p:cNvSpPr>
            <a:spLocks noGrp="1"/>
          </p:cNvSpPr>
          <p:nvPr>
            <p:ph idx="1"/>
          </p:nvPr>
        </p:nvSpPr>
        <p:spPr>
          <a:xfrm>
            <a:off x="457200" y="990600"/>
            <a:ext cx="7620000" cy="5410200"/>
          </a:xfrm>
        </p:spPr>
        <p:txBody>
          <a:bodyPr>
            <a:normAutofit/>
          </a:bodyPr>
          <a:lstStyle/>
          <a:p>
            <a:pPr marL="777240" lvl="2" indent="0">
              <a:buNone/>
            </a:pPr>
            <a:endParaRPr lang="en-US" dirty="0"/>
          </a:p>
        </p:txBody>
      </p:sp>
      <p:sp>
        <p:nvSpPr>
          <p:cNvPr id="15" name="Slide Number Placeholder 14"/>
          <p:cNvSpPr>
            <a:spLocks noGrp="1"/>
          </p:cNvSpPr>
          <p:nvPr>
            <p:ph type="sldNum" sz="quarter" idx="12"/>
          </p:nvPr>
        </p:nvSpPr>
        <p:spPr/>
        <p:txBody>
          <a:bodyPr/>
          <a:lstStyle/>
          <a:p>
            <a:fld id="{D43D0C77-1017-45EE-AFED-67C0A5197F02}" type="slidenum">
              <a:rPr lang="en-US" smtClean="0">
                <a:uFillTx/>
              </a:rPr>
              <a:pPr/>
              <a:t>4</a:t>
            </a:fld>
            <a:endParaRPr lang="en-US">
              <a:uFillTx/>
            </a:endParaRPr>
          </a:p>
        </p:txBody>
      </p:sp>
      <p:sp>
        <p:nvSpPr>
          <p:cNvPr id="4" name="TextBox 3"/>
          <p:cNvSpPr txBox="1"/>
          <p:nvPr/>
        </p:nvSpPr>
        <p:spPr>
          <a:xfrm>
            <a:off x="1143000" y="1066800"/>
            <a:ext cx="2514600" cy="646331"/>
          </a:xfrm>
          <a:prstGeom prst="rect">
            <a:avLst/>
          </a:prstGeom>
          <a:solidFill>
            <a:schemeClr val="accent2">
              <a:lumMod val="60000"/>
              <a:lumOff val="40000"/>
            </a:schemeClr>
          </a:solidFill>
        </p:spPr>
        <p:txBody>
          <a:bodyPr wrap="square" rtlCol="0">
            <a:spAutoFit/>
          </a:bodyPr>
          <a:lstStyle/>
          <a:p>
            <a:pPr algn="ctr"/>
            <a:r>
              <a:rPr lang="en-US" b="1" dirty="0" smtClean="0"/>
              <a:t>Minnesota Energy Consortium (MEC)</a:t>
            </a:r>
            <a:endParaRPr lang="en-US" b="1" dirty="0"/>
          </a:p>
        </p:txBody>
      </p:sp>
      <p:sp>
        <p:nvSpPr>
          <p:cNvPr id="5" name="TextBox 4"/>
          <p:cNvSpPr txBox="1"/>
          <p:nvPr/>
        </p:nvSpPr>
        <p:spPr>
          <a:xfrm>
            <a:off x="4648200" y="1066800"/>
            <a:ext cx="2514600" cy="646331"/>
          </a:xfrm>
          <a:prstGeom prst="rect">
            <a:avLst/>
          </a:prstGeom>
          <a:solidFill>
            <a:schemeClr val="accent2">
              <a:lumMod val="60000"/>
              <a:lumOff val="40000"/>
            </a:schemeClr>
          </a:solidFill>
        </p:spPr>
        <p:txBody>
          <a:bodyPr wrap="square" rtlCol="0">
            <a:spAutoFit/>
          </a:bodyPr>
          <a:lstStyle/>
          <a:p>
            <a:pPr algn="ctr"/>
            <a:r>
              <a:rPr lang="en-US" b="1" dirty="0" smtClean="0"/>
              <a:t>Minnesota Energy Center (</a:t>
            </a:r>
            <a:r>
              <a:rPr lang="en-US" b="1" dirty="0" err="1" smtClean="0"/>
              <a:t>MnEC</a:t>
            </a:r>
            <a:r>
              <a:rPr lang="en-US" b="1" dirty="0" smtClean="0"/>
              <a:t>)</a:t>
            </a:r>
            <a:endParaRPr lang="en-US" b="1" dirty="0"/>
          </a:p>
        </p:txBody>
      </p:sp>
      <p:sp>
        <p:nvSpPr>
          <p:cNvPr id="6" name="TextBox 5"/>
          <p:cNvSpPr txBox="1"/>
          <p:nvPr/>
        </p:nvSpPr>
        <p:spPr>
          <a:xfrm>
            <a:off x="914400" y="1905000"/>
            <a:ext cx="2971800" cy="1107996"/>
          </a:xfrm>
          <a:prstGeom prst="rect">
            <a:avLst/>
          </a:prstGeom>
          <a:solidFill>
            <a:schemeClr val="accent3"/>
          </a:solidFill>
        </p:spPr>
        <p:txBody>
          <a:bodyPr wrap="square" rtlCol="0">
            <a:spAutoFit/>
          </a:bodyPr>
          <a:lstStyle/>
          <a:p>
            <a:pPr algn="ctr"/>
            <a:r>
              <a:rPr lang="en-US" sz="1600" dirty="0" smtClean="0"/>
              <a:t>Improving the pipeline for technical experts to teach energy curricula</a:t>
            </a:r>
          </a:p>
          <a:p>
            <a:pPr algn="ctr"/>
            <a:r>
              <a:rPr lang="en-US" sz="1600" i="1" dirty="0" smtClean="0"/>
              <a:t>Kyle Ault, ALLETE</a:t>
            </a:r>
            <a:endParaRPr lang="en-US" sz="1600" i="1" dirty="0"/>
          </a:p>
        </p:txBody>
      </p:sp>
      <p:sp>
        <p:nvSpPr>
          <p:cNvPr id="7" name="TextBox 6"/>
          <p:cNvSpPr txBox="1"/>
          <p:nvPr/>
        </p:nvSpPr>
        <p:spPr>
          <a:xfrm>
            <a:off x="914400" y="3276600"/>
            <a:ext cx="2971800" cy="830997"/>
          </a:xfrm>
          <a:prstGeom prst="rect">
            <a:avLst/>
          </a:prstGeom>
          <a:solidFill>
            <a:schemeClr val="accent3"/>
          </a:solidFill>
        </p:spPr>
        <p:txBody>
          <a:bodyPr wrap="square" rtlCol="0">
            <a:spAutoFit/>
          </a:bodyPr>
          <a:lstStyle/>
          <a:p>
            <a:pPr algn="ctr"/>
            <a:r>
              <a:rPr lang="en-US" sz="1600" dirty="0" smtClean="0"/>
              <a:t>Qualified workforce</a:t>
            </a:r>
          </a:p>
          <a:p>
            <a:pPr algn="ctr"/>
            <a:r>
              <a:rPr lang="en-US" sz="1600" i="1" dirty="0" smtClean="0"/>
              <a:t>Peter </a:t>
            </a:r>
            <a:r>
              <a:rPr lang="en-US" sz="1600" i="1" dirty="0" err="1" smtClean="0"/>
              <a:t>Wasburg</a:t>
            </a:r>
            <a:r>
              <a:rPr lang="en-US" sz="1600" i="1" dirty="0" smtClean="0"/>
              <a:t>, Ottertail Power</a:t>
            </a:r>
          </a:p>
          <a:p>
            <a:pPr algn="ctr"/>
            <a:r>
              <a:rPr lang="en-US" sz="1600" i="1" dirty="0" smtClean="0"/>
              <a:t>Andy </a:t>
            </a:r>
            <a:r>
              <a:rPr lang="en-US" sz="1600" i="1" dirty="0" err="1" smtClean="0"/>
              <a:t>Zieglmeier</a:t>
            </a:r>
            <a:r>
              <a:rPr lang="en-US" sz="1600" i="1" dirty="0" smtClean="0"/>
              <a:t>, SCTCC</a:t>
            </a:r>
            <a:endParaRPr lang="en-US" sz="1600" i="1" dirty="0"/>
          </a:p>
        </p:txBody>
      </p:sp>
      <p:sp>
        <p:nvSpPr>
          <p:cNvPr id="8" name="TextBox 7"/>
          <p:cNvSpPr txBox="1"/>
          <p:nvPr/>
        </p:nvSpPr>
        <p:spPr>
          <a:xfrm>
            <a:off x="914400" y="4267200"/>
            <a:ext cx="2971800" cy="1569660"/>
          </a:xfrm>
          <a:prstGeom prst="rect">
            <a:avLst/>
          </a:prstGeom>
          <a:solidFill>
            <a:schemeClr val="accent3"/>
          </a:solidFill>
        </p:spPr>
        <p:txBody>
          <a:bodyPr wrap="square" rtlCol="0">
            <a:spAutoFit/>
          </a:bodyPr>
          <a:lstStyle/>
          <a:p>
            <a:pPr algn="ctr"/>
            <a:r>
              <a:rPr lang="en-US" sz="1600" dirty="0" smtClean="0"/>
              <a:t>Career awareness and creating a diverse pipeline</a:t>
            </a:r>
          </a:p>
          <a:p>
            <a:pPr algn="ctr"/>
            <a:r>
              <a:rPr lang="en-US" sz="1600" i="1" dirty="0" smtClean="0"/>
              <a:t>Malinda Mehrhoff, Dakota Electric Assoc.</a:t>
            </a:r>
          </a:p>
          <a:p>
            <a:pPr algn="ctr"/>
            <a:r>
              <a:rPr lang="en-US" sz="1600" i="1" dirty="0" smtClean="0"/>
              <a:t>Nancy Juntunen, Great River Energy</a:t>
            </a:r>
            <a:endParaRPr lang="en-US" sz="1600" i="1" dirty="0"/>
          </a:p>
        </p:txBody>
      </p:sp>
      <p:sp>
        <p:nvSpPr>
          <p:cNvPr id="9" name="TextBox 8"/>
          <p:cNvSpPr txBox="1"/>
          <p:nvPr/>
        </p:nvSpPr>
        <p:spPr>
          <a:xfrm>
            <a:off x="4419600" y="4977825"/>
            <a:ext cx="2971800" cy="584775"/>
          </a:xfrm>
          <a:prstGeom prst="rect">
            <a:avLst/>
          </a:prstGeom>
          <a:solidFill>
            <a:schemeClr val="accent3"/>
          </a:solidFill>
        </p:spPr>
        <p:txBody>
          <a:bodyPr wrap="square" rtlCol="0">
            <a:spAutoFit/>
          </a:bodyPr>
          <a:lstStyle/>
          <a:p>
            <a:pPr algn="ctr"/>
            <a:r>
              <a:rPr lang="en-US" sz="1600" dirty="0" smtClean="0"/>
              <a:t>Initiate the Xcel Energy RDF grant program</a:t>
            </a:r>
            <a:endParaRPr lang="en-US" sz="1600" i="1" dirty="0"/>
          </a:p>
        </p:txBody>
      </p:sp>
      <p:sp>
        <p:nvSpPr>
          <p:cNvPr id="10" name="TextBox 9"/>
          <p:cNvSpPr txBox="1"/>
          <p:nvPr/>
        </p:nvSpPr>
        <p:spPr>
          <a:xfrm>
            <a:off x="4419600" y="1947446"/>
            <a:ext cx="2971800" cy="338554"/>
          </a:xfrm>
          <a:prstGeom prst="rect">
            <a:avLst/>
          </a:prstGeom>
          <a:solidFill>
            <a:schemeClr val="accent3"/>
          </a:solidFill>
        </p:spPr>
        <p:txBody>
          <a:bodyPr wrap="square" rtlCol="0">
            <a:spAutoFit/>
          </a:bodyPr>
          <a:lstStyle/>
          <a:p>
            <a:pPr algn="ctr"/>
            <a:r>
              <a:rPr lang="en-US" sz="1600" dirty="0" smtClean="0"/>
              <a:t>Provide support to the MEC</a:t>
            </a:r>
            <a:endParaRPr lang="en-US" sz="1600" i="1" dirty="0"/>
          </a:p>
        </p:txBody>
      </p:sp>
      <p:sp>
        <p:nvSpPr>
          <p:cNvPr id="11" name="TextBox 10"/>
          <p:cNvSpPr txBox="1"/>
          <p:nvPr/>
        </p:nvSpPr>
        <p:spPr>
          <a:xfrm>
            <a:off x="4419600" y="2463225"/>
            <a:ext cx="2971800" cy="584775"/>
          </a:xfrm>
          <a:prstGeom prst="rect">
            <a:avLst/>
          </a:prstGeom>
          <a:solidFill>
            <a:schemeClr val="accent3"/>
          </a:solidFill>
        </p:spPr>
        <p:txBody>
          <a:bodyPr wrap="square" rtlCol="0">
            <a:spAutoFit/>
          </a:bodyPr>
          <a:lstStyle/>
          <a:p>
            <a:pPr algn="ctr"/>
            <a:r>
              <a:rPr lang="en-US" sz="1600" dirty="0" smtClean="0"/>
              <a:t>K-12 career awareness and outreach</a:t>
            </a:r>
            <a:endParaRPr lang="en-US" sz="1600" i="1" dirty="0"/>
          </a:p>
        </p:txBody>
      </p:sp>
      <p:sp>
        <p:nvSpPr>
          <p:cNvPr id="12" name="TextBox 11"/>
          <p:cNvSpPr txBox="1"/>
          <p:nvPr/>
        </p:nvSpPr>
        <p:spPr>
          <a:xfrm>
            <a:off x="4419600" y="3242846"/>
            <a:ext cx="2971800" cy="338554"/>
          </a:xfrm>
          <a:prstGeom prst="rect">
            <a:avLst/>
          </a:prstGeom>
          <a:solidFill>
            <a:schemeClr val="accent3"/>
          </a:solidFill>
        </p:spPr>
        <p:txBody>
          <a:bodyPr wrap="square" rtlCol="0">
            <a:spAutoFit/>
          </a:bodyPr>
          <a:lstStyle/>
          <a:p>
            <a:pPr algn="ctr"/>
            <a:r>
              <a:rPr lang="en-US" sz="1600" dirty="0" smtClean="0"/>
              <a:t>Analysis of ETS curriculum</a:t>
            </a:r>
            <a:endParaRPr lang="en-US" sz="1600" i="1" dirty="0"/>
          </a:p>
        </p:txBody>
      </p:sp>
      <p:sp>
        <p:nvSpPr>
          <p:cNvPr id="13" name="TextBox 12"/>
          <p:cNvSpPr txBox="1"/>
          <p:nvPr/>
        </p:nvSpPr>
        <p:spPr>
          <a:xfrm>
            <a:off x="4419600" y="3758625"/>
            <a:ext cx="2971800" cy="584775"/>
          </a:xfrm>
          <a:prstGeom prst="rect">
            <a:avLst/>
          </a:prstGeom>
          <a:solidFill>
            <a:schemeClr val="accent3"/>
          </a:solidFill>
        </p:spPr>
        <p:txBody>
          <a:bodyPr wrap="square" rtlCol="0">
            <a:spAutoFit/>
          </a:bodyPr>
          <a:lstStyle/>
          <a:p>
            <a:pPr algn="ctr"/>
            <a:r>
              <a:rPr lang="en-US" sz="1600" dirty="0" smtClean="0"/>
              <a:t>Assessment of </a:t>
            </a:r>
            <a:r>
              <a:rPr lang="en-US" sz="1600" dirty="0" err="1" smtClean="0"/>
              <a:t>MnSCU</a:t>
            </a:r>
            <a:r>
              <a:rPr lang="en-US" sz="1600" dirty="0" smtClean="0"/>
              <a:t> programs and resource</a:t>
            </a:r>
            <a:endParaRPr lang="en-US" sz="1600" i="1" dirty="0"/>
          </a:p>
        </p:txBody>
      </p:sp>
      <p:sp>
        <p:nvSpPr>
          <p:cNvPr id="14" name="TextBox 13"/>
          <p:cNvSpPr txBox="1"/>
          <p:nvPr/>
        </p:nvSpPr>
        <p:spPr>
          <a:xfrm>
            <a:off x="4419600" y="4495800"/>
            <a:ext cx="2971800" cy="338554"/>
          </a:xfrm>
          <a:prstGeom prst="rect">
            <a:avLst/>
          </a:prstGeom>
          <a:solidFill>
            <a:schemeClr val="accent3"/>
          </a:solidFill>
        </p:spPr>
        <p:txBody>
          <a:bodyPr wrap="square" rtlCol="0">
            <a:spAutoFit/>
          </a:bodyPr>
          <a:lstStyle/>
          <a:p>
            <a:pPr algn="ctr"/>
            <a:r>
              <a:rPr lang="en-US" sz="1600" dirty="0" smtClean="0"/>
              <a:t>Creation of resource website </a:t>
            </a:r>
            <a:endParaRPr lang="en-US" sz="1600" i="1" dirty="0"/>
          </a:p>
        </p:txBody>
      </p:sp>
    </p:spTree>
    <p:extLst>
      <p:ext uri="{BB962C8B-B14F-4D97-AF65-F5344CB8AC3E}">
        <p14:creationId xmlns:p14="http://schemas.microsoft.com/office/powerpoint/2010/main" val="28905039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9762"/>
          </a:xfrm>
        </p:spPr>
        <p:txBody>
          <a:bodyPr>
            <a:normAutofit fontScale="90000"/>
          </a:bodyPr>
          <a:lstStyle/>
          <a:p>
            <a:r>
              <a:rPr lang="en-US" sz="2000" dirty="0" smtClean="0">
                <a:solidFill>
                  <a:srgbClr val="0070C0"/>
                </a:solidFill>
              </a:rPr>
              <a:t>To recap highlights of the Xcel Energy Renewable Development Fund opportunity</a:t>
            </a:r>
            <a:endParaRPr lang="en-US" sz="2000" dirty="0">
              <a:solidFill>
                <a:srgbClr val="0070C0"/>
              </a:solidFill>
            </a:endParaRPr>
          </a:p>
        </p:txBody>
      </p:sp>
      <p:sp>
        <p:nvSpPr>
          <p:cNvPr id="5" name="Content Placeholder 4"/>
          <p:cNvSpPr>
            <a:spLocks noGrp="1"/>
          </p:cNvSpPr>
          <p:nvPr>
            <p:ph idx="1"/>
          </p:nvPr>
        </p:nvSpPr>
        <p:spPr>
          <a:xfrm>
            <a:off x="457200" y="1066800"/>
            <a:ext cx="7620000" cy="5334000"/>
          </a:xfrm>
        </p:spPr>
        <p:txBody>
          <a:bodyPr>
            <a:normAutofit/>
          </a:bodyPr>
          <a:lstStyle/>
          <a:p>
            <a:r>
              <a:rPr lang="en-US" dirty="0"/>
              <a:t>Proposals </a:t>
            </a:r>
            <a:r>
              <a:rPr lang="en-US" dirty="0" smtClean="0"/>
              <a:t>were considered </a:t>
            </a:r>
            <a:r>
              <a:rPr lang="en-US" dirty="0"/>
              <a:t>for various-sized projects in three categories: </a:t>
            </a:r>
            <a:endParaRPr lang="en-US" dirty="0" smtClean="0"/>
          </a:p>
          <a:p>
            <a:pPr lvl="1"/>
            <a:r>
              <a:rPr lang="en-US" dirty="0" smtClean="0"/>
              <a:t>Energy </a:t>
            </a:r>
            <a:r>
              <a:rPr lang="en-US" dirty="0"/>
              <a:t>Production, </a:t>
            </a:r>
            <a:endParaRPr lang="en-US" dirty="0" smtClean="0"/>
          </a:p>
          <a:p>
            <a:pPr lvl="1"/>
            <a:r>
              <a:rPr lang="en-US" dirty="0" smtClean="0"/>
              <a:t>Research </a:t>
            </a:r>
            <a:r>
              <a:rPr lang="en-US" dirty="0"/>
              <a:t>and Development which </a:t>
            </a:r>
            <a:br>
              <a:rPr lang="en-US" dirty="0"/>
            </a:br>
            <a:r>
              <a:rPr lang="en-US" dirty="0" smtClean="0"/>
              <a:t>includes </a:t>
            </a:r>
            <a:r>
              <a:rPr lang="en-US" dirty="0"/>
              <a:t>a new initiative for renewable </a:t>
            </a:r>
            <a:r>
              <a:rPr lang="en-US" dirty="0" smtClean="0"/>
              <a:t/>
            </a:r>
            <a:br>
              <a:rPr lang="en-US" dirty="0" smtClean="0"/>
            </a:br>
            <a:r>
              <a:rPr lang="en-US" dirty="0" smtClean="0"/>
              <a:t>electric </a:t>
            </a:r>
            <a:r>
              <a:rPr lang="en-US" dirty="0"/>
              <a:t>energy delivery projects, and </a:t>
            </a:r>
            <a:endParaRPr lang="en-US" dirty="0" smtClean="0"/>
          </a:p>
          <a:p>
            <a:pPr lvl="1"/>
            <a:r>
              <a:rPr lang="en-US" dirty="0" smtClean="0"/>
              <a:t>Research </a:t>
            </a:r>
            <a:r>
              <a:rPr lang="en-US" dirty="0"/>
              <a:t>Funding for Minnesota higher </a:t>
            </a:r>
            <a:r>
              <a:rPr lang="en-US" dirty="0" smtClean="0"/>
              <a:t/>
            </a:r>
            <a:br>
              <a:rPr lang="en-US" dirty="0" smtClean="0"/>
            </a:br>
            <a:r>
              <a:rPr lang="en-US" dirty="0" smtClean="0"/>
              <a:t>education institutions*</a:t>
            </a:r>
          </a:p>
          <a:p>
            <a:endParaRPr lang="en-US" dirty="0">
              <a:effectLst/>
            </a:endParaRPr>
          </a:p>
          <a:p>
            <a:r>
              <a:rPr lang="en-US" dirty="0" err="1" smtClean="0"/>
              <a:t>MnEC</a:t>
            </a:r>
            <a:r>
              <a:rPr lang="en-US" dirty="0" smtClean="0"/>
              <a:t> submitted a block grant application for $5.5 million</a:t>
            </a:r>
          </a:p>
          <a:p>
            <a:r>
              <a:rPr lang="en-US" dirty="0" smtClean="0">
                <a:effectLst/>
              </a:rPr>
              <a:t>Anoka-Ramsey Community College submitted a R&amp;D application for $828,900: </a:t>
            </a:r>
            <a:r>
              <a:rPr lang="en-US" dirty="0"/>
              <a:t>Research Coordinated Solar PV Demonstration Project</a:t>
            </a:r>
            <a:endParaRPr lang="en-US" dirty="0">
              <a:effectLst/>
            </a:endParaRPr>
          </a:p>
        </p:txBody>
      </p:sp>
      <p:sp>
        <p:nvSpPr>
          <p:cNvPr id="4" name="Slide Number Placeholder 3"/>
          <p:cNvSpPr>
            <a:spLocks noGrp="1"/>
          </p:cNvSpPr>
          <p:nvPr>
            <p:ph type="sldNum" sz="quarter" idx="12"/>
          </p:nvPr>
        </p:nvSpPr>
        <p:spPr/>
        <p:txBody>
          <a:bodyPr/>
          <a:lstStyle/>
          <a:p>
            <a:fld id="{D43D0C77-1017-45EE-AFED-67C0A5197F02}" type="slidenum">
              <a:rPr lang="en-US" smtClean="0">
                <a:uFillTx/>
              </a:rPr>
              <a:pPr/>
              <a:t>5</a:t>
            </a:fld>
            <a:endParaRPr lang="en-US">
              <a:uFillTx/>
            </a:endParaRPr>
          </a:p>
        </p:txBody>
      </p:sp>
      <p:sp>
        <p:nvSpPr>
          <p:cNvPr id="20" name="TextBox 19"/>
          <p:cNvSpPr txBox="1">
            <a:spLocks/>
          </p:cNvSpPr>
          <p:nvPr/>
        </p:nvSpPr>
        <p:spPr>
          <a:xfrm>
            <a:off x="5929167" y="1955553"/>
            <a:ext cx="2071833" cy="965694"/>
          </a:xfrm>
          <a:prstGeom prst="rect">
            <a:avLst/>
          </a:prstGeom>
          <a:noFill/>
        </p:spPr>
        <p:txBody>
          <a:bodyPr anchor="ctr"/>
          <a:lstStyle/>
          <a:p>
            <a:r>
              <a:rPr lang="en-US" sz="2800" i="1" dirty="0" smtClean="0">
                <a:uFillTx/>
                <a:latin typeface="Calibri" charset="0"/>
              </a:rPr>
              <a:t>$30 million</a:t>
            </a:r>
            <a:endParaRPr sz="2800" i="1" dirty="0">
              <a:uFillTx/>
              <a:latin typeface="Calibri" charset="0"/>
            </a:endParaRPr>
          </a:p>
        </p:txBody>
      </p:sp>
      <p:sp>
        <p:nvSpPr>
          <p:cNvPr id="29" name="Right Brace 28"/>
          <p:cNvSpPr>
            <a:spLocks/>
          </p:cNvSpPr>
          <p:nvPr/>
        </p:nvSpPr>
        <p:spPr>
          <a:xfrm>
            <a:off x="5241882" y="1828800"/>
            <a:ext cx="687285" cy="1219200"/>
          </a:xfrm>
          <a:prstGeom prst="rightBrace">
            <a:avLst>
              <a:gd name="adj1" fmla="val 8333"/>
              <a:gd name="adj2" fmla="val 50000"/>
            </a:avLst>
          </a:prstGeom>
        </p:spPr>
        <p:style>
          <a:lnRef idx="1">
            <a:schemeClr val="accent1"/>
          </a:lnRef>
          <a:fillRef idx="0">
            <a:schemeClr val="accent1"/>
          </a:fillRef>
          <a:effectRef idx="1">
            <a:schemeClr val="accent1"/>
          </a:effectRef>
          <a:fontRef idx="minor">
            <a:schemeClr val="tx1"/>
          </a:fontRef>
        </p:style>
        <p:txBody>
          <a:bodyPr anchor="ctr"/>
          <a:lstStyle/>
          <a:p>
            <a:pPr algn="ctr"/>
            <a:endParaRPr/>
          </a:p>
        </p:txBody>
      </p:sp>
      <p:sp>
        <p:nvSpPr>
          <p:cNvPr id="30" name="TextBox 29"/>
          <p:cNvSpPr txBox="1">
            <a:spLocks/>
          </p:cNvSpPr>
          <p:nvPr/>
        </p:nvSpPr>
        <p:spPr>
          <a:xfrm>
            <a:off x="5929166" y="2997076"/>
            <a:ext cx="1995633" cy="965694"/>
          </a:xfrm>
          <a:prstGeom prst="rect">
            <a:avLst/>
          </a:prstGeom>
          <a:noFill/>
        </p:spPr>
        <p:txBody>
          <a:bodyPr anchor="ctr"/>
          <a:lstStyle/>
          <a:p>
            <a:r>
              <a:rPr lang="en-US" sz="2800" i="1" dirty="0" smtClean="0">
                <a:uFillTx/>
                <a:latin typeface="Calibri" charset="0"/>
              </a:rPr>
              <a:t>$10 million</a:t>
            </a:r>
            <a:endParaRPr sz="2800" i="1" dirty="0">
              <a:uFillTx/>
              <a:latin typeface="Calibri" charset="0"/>
            </a:endParaRPr>
          </a:p>
        </p:txBody>
      </p:sp>
      <p:sp>
        <p:nvSpPr>
          <p:cNvPr id="31" name="Right Brace 30"/>
          <p:cNvSpPr>
            <a:spLocks/>
          </p:cNvSpPr>
          <p:nvPr/>
        </p:nvSpPr>
        <p:spPr>
          <a:xfrm>
            <a:off x="5241882" y="3073647"/>
            <a:ext cx="687285" cy="812553"/>
          </a:xfrm>
          <a:prstGeom prst="rightBrace">
            <a:avLst>
              <a:gd name="adj1" fmla="val 8333"/>
              <a:gd name="adj2" fmla="val 50000"/>
            </a:avLst>
          </a:prstGeom>
        </p:spPr>
        <p:style>
          <a:lnRef idx="1">
            <a:schemeClr val="accent1"/>
          </a:lnRef>
          <a:fillRef idx="0">
            <a:schemeClr val="accent1"/>
          </a:fillRef>
          <a:effectRef idx="1">
            <a:schemeClr val="accent1"/>
          </a:effectRef>
          <a:fontRef idx="minor">
            <a:schemeClr val="tx1"/>
          </a:fontRef>
        </p:style>
        <p:txBody>
          <a:bodyPr anchor="ctr"/>
          <a:lstStyle/>
          <a:p>
            <a:pPr algn="ctr"/>
            <a:endParaRPr/>
          </a:p>
        </p:txBody>
      </p:sp>
      <p:sp>
        <p:nvSpPr>
          <p:cNvPr id="3" name="TextBox 2"/>
          <p:cNvSpPr txBox="1"/>
          <p:nvPr/>
        </p:nvSpPr>
        <p:spPr>
          <a:xfrm>
            <a:off x="457200" y="6400800"/>
            <a:ext cx="7620000" cy="307777"/>
          </a:xfrm>
          <a:prstGeom prst="rect">
            <a:avLst/>
          </a:prstGeom>
          <a:noFill/>
        </p:spPr>
        <p:txBody>
          <a:bodyPr wrap="square" rtlCol="0">
            <a:spAutoFit/>
          </a:bodyPr>
          <a:lstStyle/>
          <a:p>
            <a:r>
              <a:rPr lang="en-US" sz="1400" dirty="0" smtClean="0"/>
              <a:t>*Change in RDF based on 2012 </a:t>
            </a:r>
            <a:r>
              <a:rPr lang="en-US" sz="1400" dirty="0"/>
              <a:t>Legislation (S.F. 2181)</a:t>
            </a:r>
          </a:p>
        </p:txBody>
      </p:sp>
    </p:spTree>
    <p:extLst>
      <p:ext uri="{BB962C8B-B14F-4D97-AF65-F5344CB8AC3E}">
        <p14:creationId xmlns:p14="http://schemas.microsoft.com/office/powerpoint/2010/main" val="4037359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9762"/>
          </a:xfrm>
        </p:spPr>
        <p:txBody>
          <a:bodyPr/>
          <a:lstStyle/>
          <a:p>
            <a:r>
              <a:rPr lang="en-US" sz="2000" dirty="0" smtClean="0">
                <a:solidFill>
                  <a:srgbClr val="0070C0"/>
                </a:solidFill>
              </a:rPr>
              <a:t>Thank you for everyone’s patience</a:t>
            </a:r>
            <a:endParaRPr lang="en-US" sz="2000" dirty="0">
              <a:solidFill>
                <a:srgbClr val="0070C0"/>
              </a:solidFill>
            </a:endParaRPr>
          </a:p>
        </p:txBody>
      </p:sp>
      <p:sp>
        <p:nvSpPr>
          <p:cNvPr id="5" name="Content Placeholder 4"/>
          <p:cNvSpPr>
            <a:spLocks noGrp="1"/>
          </p:cNvSpPr>
          <p:nvPr>
            <p:ph idx="1"/>
          </p:nvPr>
        </p:nvSpPr>
        <p:spPr>
          <a:xfrm>
            <a:off x="457200" y="1066800"/>
            <a:ext cx="7620000" cy="5334000"/>
          </a:xfrm>
        </p:spPr>
        <p:txBody>
          <a:bodyPr/>
          <a:lstStyle/>
          <a:p>
            <a:pPr marL="114300" indent="0">
              <a:buNone/>
            </a:pPr>
            <a:r>
              <a:rPr lang="en-US" b="1" dirty="0" smtClean="0"/>
              <a:t>RFP Phase</a:t>
            </a:r>
          </a:p>
          <a:p>
            <a:pPr marL="114300" indent="0">
              <a:buNone/>
            </a:pPr>
            <a:endParaRPr lang="en-US" b="1" dirty="0"/>
          </a:p>
          <a:p>
            <a:pPr marL="114300" indent="0">
              <a:buNone/>
            </a:pPr>
            <a:endParaRPr lang="en-US" b="1" dirty="0" smtClean="0"/>
          </a:p>
          <a:p>
            <a:pPr marL="114300" indent="0">
              <a:buNone/>
            </a:pPr>
            <a:endParaRPr lang="en-US" b="1" dirty="0"/>
          </a:p>
          <a:p>
            <a:pPr marL="114300" indent="0">
              <a:buNone/>
            </a:pPr>
            <a:endParaRPr lang="en-US" b="1" dirty="0" smtClean="0"/>
          </a:p>
          <a:p>
            <a:pPr marL="114300" indent="0">
              <a:buNone/>
            </a:pPr>
            <a:endParaRPr lang="en-US" sz="1200" b="1" dirty="0" smtClean="0"/>
          </a:p>
          <a:p>
            <a:pPr marL="114300" indent="0">
              <a:buNone/>
            </a:pPr>
            <a:r>
              <a:rPr lang="en-US" b="1" dirty="0" smtClean="0"/>
              <a:t>Evaluation &amp; Public Comment </a:t>
            </a:r>
            <a:r>
              <a:rPr lang="en-US" b="1" dirty="0"/>
              <a:t>Phase</a:t>
            </a:r>
          </a:p>
          <a:p>
            <a:pPr marL="114300" indent="0">
              <a:buNone/>
            </a:pPr>
            <a:endParaRPr lang="en-US" b="1" dirty="0"/>
          </a:p>
        </p:txBody>
      </p:sp>
      <p:sp>
        <p:nvSpPr>
          <p:cNvPr id="29" name="Slide Number Placeholder 28"/>
          <p:cNvSpPr>
            <a:spLocks noGrp="1"/>
          </p:cNvSpPr>
          <p:nvPr>
            <p:ph type="sldNum" sz="quarter" idx="12"/>
          </p:nvPr>
        </p:nvSpPr>
        <p:spPr/>
        <p:txBody>
          <a:bodyPr/>
          <a:lstStyle/>
          <a:p>
            <a:fld id="{D43D0C77-1017-45EE-AFED-67C0A5197F02}" type="slidenum">
              <a:rPr lang="en-US" smtClean="0">
                <a:uFillTx/>
              </a:rPr>
              <a:pPr/>
              <a:t>6</a:t>
            </a:fld>
            <a:endParaRPr lang="en-US">
              <a:uFillTx/>
            </a:endParaRPr>
          </a:p>
        </p:txBody>
      </p:sp>
      <p:sp>
        <p:nvSpPr>
          <p:cNvPr id="6" name="Freeform 5"/>
          <p:cNvSpPr/>
          <p:nvPr>
            <p:custDataLst>
              <p:tags r:id="rId1"/>
            </p:custDataLst>
          </p:nvPr>
        </p:nvSpPr>
        <p:spPr bwMode="gray">
          <a:xfrm>
            <a:off x="2480561" y="1496152"/>
            <a:ext cx="1951694" cy="1475647"/>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164592 w 1828800"/>
              <a:gd name="connsiteY5" fmla="*/ 457200 h 914400"/>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164592 w 1828800"/>
              <a:gd name="connsiteY5" fmla="*/ 457200 h 914400"/>
              <a:gd name="connsiteX0" fmla="*/ 0 w 1828800"/>
              <a:gd name="connsiteY0" fmla="*/ 0 h 914401"/>
              <a:gd name="connsiteX1" fmla="*/ 1664208 w 1828800"/>
              <a:gd name="connsiteY1" fmla="*/ 0 h 914401"/>
              <a:gd name="connsiteX2" fmla="*/ 1828800 w 1828800"/>
              <a:gd name="connsiteY2" fmla="*/ 457200 h 914401"/>
              <a:gd name="connsiteX3" fmla="*/ 1664208 w 1828800"/>
              <a:gd name="connsiteY3" fmla="*/ 914401 h 914401"/>
              <a:gd name="connsiteX4" fmla="*/ 0 w 1828800"/>
              <a:gd name="connsiteY4" fmla="*/ 914400 h 914401"/>
              <a:gd name="connsiteX5" fmla="*/ 164592 w 1828800"/>
              <a:gd name="connsiteY5" fmla="*/ 457200 h 914401"/>
              <a:gd name="connsiteX0" fmla="*/ 0 w 1828800"/>
              <a:gd name="connsiteY0" fmla="*/ 0 h 914401"/>
              <a:gd name="connsiteX1" fmla="*/ 1664208 w 1828800"/>
              <a:gd name="connsiteY1" fmla="*/ 0 h 914401"/>
              <a:gd name="connsiteX2" fmla="*/ 1828800 w 1828800"/>
              <a:gd name="connsiteY2" fmla="*/ 457200 h 914401"/>
              <a:gd name="connsiteX3" fmla="*/ 1664208 w 1828800"/>
              <a:gd name="connsiteY3" fmla="*/ 914401 h 914401"/>
              <a:gd name="connsiteX4" fmla="*/ 0 w 1828800"/>
              <a:gd name="connsiteY4" fmla="*/ 914400 h 914401"/>
              <a:gd name="connsiteX5" fmla="*/ 204318 w 1828800"/>
              <a:gd name="connsiteY5" fmla="*/ 457201 h 914401"/>
              <a:gd name="connsiteX0" fmla="*/ 0 w 1828800"/>
              <a:gd name="connsiteY0" fmla="*/ 0 h 914401"/>
              <a:gd name="connsiteX1" fmla="*/ 1624482 w 1828800"/>
              <a:gd name="connsiteY1" fmla="*/ 0 h 914401"/>
              <a:gd name="connsiteX2" fmla="*/ 1828800 w 1828800"/>
              <a:gd name="connsiteY2" fmla="*/ 457200 h 914401"/>
              <a:gd name="connsiteX3" fmla="*/ 1664208 w 1828800"/>
              <a:gd name="connsiteY3" fmla="*/ 914401 h 914401"/>
              <a:gd name="connsiteX4" fmla="*/ 0 w 1828800"/>
              <a:gd name="connsiteY4" fmla="*/ 914400 h 914401"/>
              <a:gd name="connsiteX5" fmla="*/ 204318 w 1828800"/>
              <a:gd name="connsiteY5" fmla="*/ 457201 h 914401"/>
              <a:gd name="connsiteX0" fmla="*/ 0 w 1828800"/>
              <a:gd name="connsiteY0" fmla="*/ 0 h 914401"/>
              <a:gd name="connsiteX1" fmla="*/ 1624482 w 1828800"/>
              <a:gd name="connsiteY1" fmla="*/ 0 h 914401"/>
              <a:gd name="connsiteX2" fmla="*/ 1828800 w 1828800"/>
              <a:gd name="connsiteY2" fmla="*/ 457200 h 914401"/>
              <a:gd name="connsiteX3" fmla="*/ 1624482 w 1828800"/>
              <a:gd name="connsiteY3" fmla="*/ 914401 h 914401"/>
              <a:gd name="connsiteX4" fmla="*/ 0 w 1828800"/>
              <a:gd name="connsiteY4" fmla="*/ 914400 h 914401"/>
              <a:gd name="connsiteX5" fmla="*/ 204318 w 1828800"/>
              <a:gd name="connsiteY5" fmla="*/ 457201 h 914401"/>
              <a:gd name="connsiteX0" fmla="*/ 0 w 1828800"/>
              <a:gd name="connsiteY0" fmla="*/ 0 h 914401"/>
              <a:gd name="connsiteX1" fmla="*/ 1624482 w 1828800"/>
              <a:gd name="connsiteY1" fmla="*/ 0 h 914401"/>
              <a:gd name="connsiteX2" fmla="*/ 1828800 w 1828800"/>
              <a:gd name="connsiteY2" fmla="*/ 457200 h 914401"/>
              <a:gd name="connsiteX3" fmla="*/ 1624482 w 1828800"/>
              <a:gd name="connsiteY3" fmla="*/ 914401 h 914401"/>
              <a:gd name="connsiteX4" fmla="*/ 0 w 1828800"/>
              <a:gd name="connsiteY4" fmla="*/ 914400 h 914401"/>
              <a:gd name="connsiteX5" fmla="*/ 183860 w 1828800"/>
              <a:gd name="connsiteY5" fmla="*/ 457201 h 914401"/>
              <a:gd name="connsiteX0" fmla="*/ 0 w 1828800"/>
              <a:gd name="connsiteY0" fmla="*/ 0 h 914401"/>
              <a:gd name="connsiteX1" fmla="*/ 1644940 w 1828800"/>
              <a:gd name="connsiteY1" fmla="*/ 0 h 914401"/>
              <a:gd name="connsiteX2" fmla="*/ 1828800 w 1828800"/>
              <a:gd name="connsiteY2" fmla="*/ 457200 h 914401"/>
              <a:gd name="connsiteX3" fmla="*/ 1624482 w 1828800"/>
              <a:gd name="connsiteY3" fmla="*/ 914401 h 914401"/>
              <a:gd name="connsiteX4" fmla="*/ 0 w 1828800"/>
              <a:gd name="connsiteY4" fmla="*/ 914400 h 914401"/>
              <a:gd name="connsiteX5" fmla="*/ 183860 w 1828800"/>
              <a:gd name="connsiteY5" fmla="*/ 457201 h 914401"/>
              <a:gd name="connsiteX0" fmla="*/ 0 w 1828800"/>
              <a:gd name="connsiteY0" fmla="*/ 0 h 914401"/>
              <a:gd name="connsiteX1" fmla="*/ 1644940 w 1828800"/>
              <a:gd name="connsiteY1" fmla="*/ 0 h 914401"/>
              <a:gd name="connsiteX2" fmla="*/ 1828800 w 1828800"/>
              <a:gd name="connsiteY2" fmla="*/ 457200 h 914401"/>
              <a:gd name="connsiteX3" fmla="*/ 1644940 w 1828800"/>
              <a:gd name="connsiteY3" fmla="*/ 914401 h 914401"/>
              <a:gd name="connsiteX4" fmla="*/ 0 w 1828800"/>
              <a:gd name="connsiteY4" fmla="*/ 914400 h 914401"/>
              <a:gd name="connsiteX5" fmla="*/ 183860 w 1828800"/>
              <a:gd name="connsiteY5" fmla="*/ 457201 h 914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1">
                <a:moveTo>
                  <a:pt x="0" y="0"/>
                </a:moveTo>
                <a:lnTo>
                  <a:pt x="1644940" y="0"/>
                </a:lnTo>
                <a:lnTo>
                  <a:pt x="1828800" y="457200"/>
                </a:lnTo>
                <a:lnTo>
                  <a:pt x="1644940" y="914401"/>
                </a:lnTo>
                <a:lnTo>
                  <a:pt x="0" y="914400"/>
                </a:lnTo>
                <a:lnTo>
                  <a:pt x="183860" y="457201"/>
                </a:lnTo>
                <a:close/>
              </a:path>
            </a:pathLst>
          </a:custGeom>
          <a:solidFill>
            <a:schemeClr val="accent2"/>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smtClean="0">
              <a:solidFill>
                <a:schemeClr val="bg1"/>
              </a:solidFill>
            </a:endParaRPr>
          </a:p>
        </p:txBody>
      </p:sp>
      <p:sp>
        <p:nvSpPr>
          <p:cNvPr id="7" name="Rectangle 18"/>
          <p:cNvSpPr txBox="1"/>
          <p:nvPr>
            <p:custDataLst>
              <p:tags r:id="rId2"/>
            </p:custDataLst>
          </p:nvPr>
        </p:nvSpPr>
        <p:spPr bwMode="gray">
          <a:xfrm>
            <a:off x="2763981" y="2156851"/>
            <a:ext cx="1384854" cy="195716"/>
          </a:xfrm>
          <a:prstGeom prst="rect">
            <a:avLst/>
          </a:prstGeom>
          <a:solidFill>
            <a:schemeClr val="accent2"/>
          </a:solidFill>
          <a:ln>
            <a:noFill/>
          </a:ln>
          <a:effectLst/>
          <a:extLst/>
        </p:spPr>
        <p:txBody>
          <a:bodyPr vert="horz" wrap="square" lIns="274320" tIns="0" rIns="0" bIns="0" numCol="1" anchor="ctr" anchorCtr="0" compatLnSpc="1">
            <a:prstTxWarp prst="textNoShape">
              <a:avLst/>
            </a:prstTxWarp>
            <a:no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600" b="1" dirty="0" smtClean="0">
                <a:solidFill>
                  <a:schemeClr val="bg1"/>
                </a:solidFill>
              </a:rPr>
              <a:t>Xcel Energy filed intent with MPUC</a:t>
            </a:r>
          </a:p>
          <a:p>
            <a:r>
              <a:rPr lang="en-US" sz="1600" b="1" dirty="0" smtClean="0">
                <a:solidFill>
                  <a:schemeClr val="bg1"/>
                </a:solidFill>
              </a:rPr>
              <a:t>11/29/12</a:t>
            </a:r>
          </a:p>
        </p:txBody>
      </p:sp>
      <p:sp>
        <p:nvSpPr>
          <p:cNvPr id="9" name="Freeform 8"/>
          <p:cNvSpPr/>
          <p:nvPr>
            <p:custDataLst>
              <p:tags r:id="rId3"/>
            </p:custDataLst>
          </p:nvPr>
        </p:nvSpPr>
        <p:spPr bwMode="gray">
          <a:xfrm>
            <a:off x="4316589" y="1496152"/>
            <a:ext cx="1713960" cy="1475647"/>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164592 w 1828800"/>
              <a:gd name="connsiteY5" fmla="*/ 457200 h 914400"/>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164592 w 1828800"/>
              <a:gd name="connsiteY5" fmla="*/ 457200 h 914400"/>
              <a:gd name="connsiteX0" fmla="*/ 0 w 1828800"/>
              <a:gd name="connsiteY0" fmla="*/ 0 h 914401"/>
              <a:gd name="connsiteX1" fmla="*/ 1664208 w 1828800"/>
              <a:gd name="connsiteY1" fmla="*/ 0 h 914401"/>
              <a:gd name="connsiteX2" fmla="*/ 1828800 w 1828800"/>
              <a:gd name="connsiteY2" fmla="*/ 457200 h 914401"/>
              <a:gd name="connsiteX3" fmla="*/ 1664208 w 1828800"/>
              <a:gd name="connsiteY3" fmla="*/ 914401 h 914401"/>
              <a:gd name="connsiteX4" fmla="*/ 0 w 1828800"/>
              <a:gd name="connsiteY4" fmla="*/ 914400 h 914401"/>
              <a:gd name="connsiteX5" fmla="*/ 164592 w 1828800"/>
              <a:gd name="connsiteY5" fmla="*/ 457200 h 914401"/>
              <a:gd name="connsiteX0" fmla="*/ 0 w 1828800"/>
              <a:gd name="connsiteY0" fmla="*/ 0 h 914401"/>
              <a:gd name="connsiteX1" fmla="*/ 1664208 w 1828800"/>
              <a:gd name="connsiteY1" fmla="*/ 0 h 914401"/>
              <a:gd name="connsiteX2" fmla="*/ 1828800 w 1828800"/>
              <a:gd name="connsiteY2" fmla="*/ 457200 h 914401"/>
              <a:gd name="connsiteX3" fmla="*/ 1664208 w 1828800"/>
              <a:gd name="connsiteY3" fmla="*/ 914401 h 914401"/>
              <a:gd name="connsiteX4" fmla="*/ 0 w 1828800"/>
              <a:gd name="connsiteY4" fmla="*/ 914400 h 914401"/>
              <a:gd name="connsiteX5" fmla="*/ 204318 w 1828800"/>
              <a:gd name="connsiteY5" fmla="*/ 457201 h 914401"/>
              <a:gd name="connsiteX0" fmla="*/ 0 w 1828800"/>
              <a:gd name="connsiteY0" fmla="*/ 0 h 914401"/>
              <a:gd name="connsiteX1" fmla="*/ 1624482 w 1828800"/>
              <a:gd name="connsiteY1" fmla="*/ 0 h 914401"/>
              <a:gd name="connsiteX2" fmla="*/ 1828800 w 1828800"/>
              <a:gd name="connsiteY2" fmla="*/ 457200 h 914401"/>
              <a:gd name="connsiteX3" fmla="*/ 1664208 w 1828800"/>
              <a:gd name="connsiteY3" fmla="*/ 914401 h 914401"/>
              <a:gd name="connsiteX4" fmla="*/ 0 w 1828800"/>
              <a:gd name="connsiteY4" fmla="*/ 914400 h 914401"/>
              <a:gd name="connsiteX5" fmla="*/ 204318 w 1828800"/>
              <a:gd name="connsiteY5" fmla="*/ 457201 h 914401"/>
              <a:gd name="connsiteX0" fmla="*/ 0 w 1828800"/>
              <a:gd name="connsiteY0" fmla="*/ 0 h 914401"/>
              <a:gd name="connsiteX1" fmla="*/ 1624482 w 1828800"/>
              <a:gd name="connsiteY1" fmla="*/ 0 h 914401"/>
              <a:gd name="connsiteX2" fmla="*/ 1828800 w 1828800"/>
              <a:gd name="connsiteY2" fmla="*/ 457200 h 914401"/>
              <a:gd name="connsiteX3" fmla="*/ 1624482 w 1828800"/>
              <a:gd name="connsiteY3" fmla="*/ 914401 h 914401"/>
              <a:gd name="connsiteX4" fmla="*/ 0 w 1828800"/>
              <a:gd name="connsiteY4" fmla="*/ 914400 h 914401"/>
              <a:gd name="connsiteX5" fmla="*/ 204318 w 1828800"/>
              <a:gd name="connsiteY5" fmla="*/ 457201 h 914401"/>
              <a:gd name="connsiteX0" fmla="*/ 0 w 1828800"/>
              <a:gd name="connsiteY0" fmla="*/ 0 h 914401"/>
              <a:gd name="connsiteX1" fmla="*/ 1624482 w 1828800"/>
              <a:gd name="connsiteY1" fmla="*/ 0 h 914401"/>
              <a:gd name="connsiteX2" fmla="*/ 1828800 w 1828800"/>
              <a:gd name="connsiteY2" fmla="*/ 457200 h 914401"/>
              <a:gd name="connsiteX3" fmla="*/ 1624482 w 1828800"/>
              <a:gd name="connsiteY3" fmla="*/ 914401 h 914401"/>
              <a:gd name="connsiteX4" fmla="*/ 0 w 1828800"/>
              <a:gd name="connsiteY4" fmla="*/ 914400 h 914401"/>
              <a:gd name="connsiteX5" fmla="*/ 183860 w 1828800"/>
              <a:gd name="connsiteY5" fmla="*/ 457201 h 914401"/>
              <a:gd name="connsiteX0" fmla="*/ 0 w 1828800"/>
              <a:gd name="connsiteY0" fmla="*/ 0 h 914401"/>
              <a:gd name="connsiteX1" fmla="*/ 1644940 w 1828800"/>
              <a:gd name="connsiteY1" fmla="*/ 0 h 914401"/>
              <a:gd name="connsiteX2" fmla="*/ 1828800 w 1828800"/>
              <a:gd name="connsiteY2" fmla="*/ 457200 h 914401"/>
              <a:gd name="connsiteX3" fmla="*/ 1624482 w 1828800"/>
              <a:gd name="connsiteY3" fmla="*/ 914401 h 914401"/>
              <a:gd name="connsiteX4" fmla="*/ 0 w 1828800"/>
              <a:gd name="connsiteY4" fmla="*/ 914400 h 914401"/>
              <a:gd name="connsiteX5" fmla="*/ 183860 w 1828800"/>
              <a:gd name="connsiteY5" fmla="*/ 457201 h 914401"/>
              <a:gd name="connsiteX0" fmla="*/ 0 w 1828800"/>
              <a:gd name="connsiteY0" fmla="*/ 0 h 914401"/>
              <a:gd name="connsiteX1" fmla="*/ 1644940 w 1828800"/>
              <a:gd name="connsiteY1" fmla="*/ 0 h 914401"/>
              <a:gd name="connsiteX2" fmla="*/ 1828800 w 1828800"/>
              <a:gd name="connsiteY2" fmla="*/ 457200 h 914401"/>
              <a:gd name="connsiteX3" fmla="*/ 1644940 w 1828800"/>
              <a:gd name="connsiteY3" fmla="*/ 914401 h 914401"/>
              <a:gd name="connsiteX4" fmla="*/ 0 w 1828800"/>
              <a:gd name="connsiteY4" fmla="*/ 914400 h 914401"/>
              <a:gd name="connsiteX5" fmla="*/ 183860 w 1828800"/>
              <a:gd name="connsiteY5" fmla="*/ 457201 h 914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1">
                <a:moveTo>
                  <a:pt x="0" y="0"/>
                </a:moveTo>
                <a:lnTo>
                  <a:pt x="1644940" y="0"/>
                </a:lnTo>
                <a:lnTo>
                  <a:pt x="1828800" y="457200"/>
                </a:lnTo>
                <a:lnTo>
                  <a:pt x="1644940" y="914401"/>
                </a:lnTo>
                <a:lnTo>
                  <a:pt x="0" y="914400"/>
                </a:lnTo>
                <a:lnTo>
                  <a:pt x="183860" y="457201"/>
                </a:lnTo>
                <a:close/>
              </a:path>
            </a:pathLst>
          </a:custGeom>
          <a:solidFill>
            <a:schemeClr val="accent2"/>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smtClean="0">
              <a:solidFill>
                <a:schemeClr val="bg1"/>
              </a:solidFill>
            </a:endParaRPr>
          </a:p>
        </p:txBody>
      </p:sp>
      <p:sp>
        <p:nvSpPr>
          <p:cNvPr id="10" name="Rectangle 18"/>
          <p:cNvSpPr txBox="1"/>
          <p:nvPr>
            <p:custDataLst>
              <p:tags r:id="rId4"/>
            </p:custDataLst>
          </p:nvPr>
        </p:nvSpPr>
        <p:spPr bwMode="gray">
          <a:xfrm>
            <a:off x="4611710" y="2156851"/>
            <a:ext cx="1318344" cy="184667"/>
          </a:xfrm>
          <a:prstGeom prst="rect">
            <a:avLst/>
          </a:prstGeom>
          <a:noFill/>
          <a:ln>
            <a:noFill/>
          </a:ln>
          <a:effectLst/>
          <a:extLst/>
        </p:spPr>
        <p:txBody>
          <a:bodyPr vert="horz" wrap="square" lIns="274320" tIns="0" rIns="0" bIns="0" numCol="1" anchor="ctr" anchorCtr="0" compatLnSpc="1">
            <a:prstTxWarp prst="textNoShape">
              <a:avLst/>
            </a:prstTxWarp>
            <a:no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600" b="1" dirty="0" smtClean="0">
                <a:solidFill>
                  <a:schemeClr val="bg1"/>
                </a:solidFill>
              </a:rPr>
              <a:t>RFP released</a:t>
            </a:r>
          </a:p>
          <a:p>
            <a:r>
              <a:rPr lang="en-US" sz="1600" b="1" dirty="0" smtClean="0">
                <a:solidFill>
                  <a:schemeClr val="bg1"/>
                </a:solidFill>
              </a:rPr>
              <a:t>2/15/13</a:t>
            </a:r>
          </a:p>
        </p:txBody>
      </p:sp>
      <p:sp>
        <p:nvSpPr>
          <p:cNvPr id="12" name="Freeform 11"/>
          <p:cNvSpPr/>
          <p:nvPr>
            <p:custDataLst>
              <p:tags r:id="rId5"/>
            </p:custDataLst>
          </p:nvPr>
        </p:nvSpPr>
        <p:spPr bwMode="gray">
          <a:xfrm>
            <a:off x="5930054" y="1496153"/>
            <a:ext cx="1737838" cy="1475647"/>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164592 w 1828800"/>
              <a:gd name="connsiteY5" fmla="*/ 457200 h 914400"/>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164592 w 1828800"/>
              <a:gd name="connsiteY5" fmla="*/ 457200 h 914400"/>
              <a:gd name="connsiteX0" fmla="*/ 0 w 1828800"/>
              <a:gd name="connsiteY0" fmla="*/ 0 h 914401"/>
              <a:gd name="connsiteX1" fmla="*/ 1664208 w 1828800"/>
              <a:gd name="connsiteY1" fmla="*/ 0 h 914401"/>
              <a:gd name="connsiteX2" fmla="*/ 1828800 w 1828800"/>
              <a:gd name="connsiteY2" fmla="*/ 457200 h 914401"/>
              <a:gd name="connsiteX3" fmla="*/ 1664208 w 1828800"/>
              <a:gd name="connsiteY3" fmla="*/ 914401 h 914401"/>
              <a:gd name="connsiteX4" fmla="*/ 0 w 1828800"/>
              <a:gd name="connsiteY4" fmla="*/ 914400 h 914401"/>
              <a:gd name="connsiteX5" fmla="*/ 164592 w 1828800"/>
              <a:gd name="connsiteY5" fmla="*/ 457200 h 914401"/>
              <a:gd name="connsiteX0" fmla="*/ 0 w 1828800"/>
              <a:gd name="connsiteY0" fmla="*/ 0 h 914401"/>
              <a:gd name="connsiteX1" fmla="*/ 1664208 w 1828800"/>
              <a:gd name="connsiteY1" fmla="*/ 0 h 914401"/>
              <a:gd name="connsiteX2" fmla="*/ 1828800 w 1828800"/>
              <a:gd name="connsiteY2" fmla="*/ 457200 h 914401"/>
              <a:gd name="connsiteX3" fmla="*/ 1664208 w 1828800"/>
              <a:gd name="connsiteY3" fmla="*/ 914401 h 914401"/>
              <a:gd name="connsiteX4" fmla="*/ 0 w 1828800"/>
              <a:gd name="connsiteY4" fmla="*/ 914400 h 914401"/>
              <a:gd name="connsiteX5" fmla="*/ 204318 w 1828800"/>
              <a:gd name="connsiteY5" fmla="*/ 457201 h 914401"/>
              <a:gd name="connsiteX0" fmla="*/ 0 w 1828800"/>
              <a:gd name="connsiteY0" fmla="*/ 0 h 914401"/>
              <a:gd name="connsiteX1" fmla="*/ 1624482 w 1828800"/>
              <a:gd name="connsiteY1" fmla="*/ 0 h 914401"/>
              <a:gd name="connsiteX2" fmla="*/ 1828800 w 1828800"/>
              <a:gd name="connsiteY2" fmla="*/ 457200 h 914401"/>
              <a:gd name="connsiteX3" fmla="*/ 1664208 w 1828800"/>
              <a:gd name="connsiteY3" fmla="*/ 914401 h 914401"/>
              <a:gd name="connsiteX4" fmla="*/ 0 w 1828800"/>
              <a:gd name="connsiteY4" fmla="*/ 914400 h 914401"/>
              <a:gd name="connsiteX5" fmla="*/ 204318 w 1828800"/>
              <a:gd name="connsiteY5" fmla="*/ 457201 h 914401"/>
              <a:gd name="connsiteX0" fmla="*/ 0 w 1828800"/>
              <a:gd name="connsiteY0" fmla="*/ 0 h 914401"/>
              <a:gd name="connsiteX1" fmla="*/ 1624482 w 1828800"/>
              <a:gd name="connsiteY1" fmla="*/ 0 h 914401"/>
              <a:gd name="connsiteX2" fmla="*/ 1828800 w 1828800"/>
              <a:gd name="connsiteY2" fmla="*/ 457200 h 914401"/>
              <a:gd name="connsiteX3" fmla="*/ 1624482 w 1828800"/>
              <a:gd name="connsiteY3" fmla="*/ 914401 h 914401"/>
              <a:gd name="connsiteX4" fmla="*/ 0 w 1828800"/>
              <a:gd name="connsiteY4" fmla="*/ 914400 h 914401"/>
              <a:gd name="connsiteX5" fmla="*/ 204318 w 1828800"/>
              <a:gd name="connsiteY5" fmla="*/ 457201 h 914401"/>
              <a:gd name="connsiteX0" fmla="*/ 0 w 1828800"/>
              <a:gd name="connsiteY0" fmla="*/ 0 h 914401"/>
              <a:gd name="connsiteX1" fmla="*/ 1624482 w 1828800"/>
              <a:gd name="connsiteY1" fmla="*/ 0 h 914401"/>
              <a:gd name="connsiteX2" fmla="*/ 1828800 w 1828800"/>
              <a:gd name="connsiteY2" fmla="*/ 457200 h 914401"/>
              <a:gd name="connsiteX3" fmla="*/ 1624482 w 1828800"/>
              <a:gd name="connsiteY3" fmla="*/ 914401 h 914401"/>
              <a:gd name="connsiteX4" fmla="*/ 0 w 1828800"/>
              <a:gd name="connsiteY4" fmla="*/ 914400 h 914401"/>
              <a:gd name="connsiteX5" fmla="*/ 183860 w 1828800"/>
              <a:gd name="connsiteY5" fmla="*/ 457201 h 914401"/>
              <a:gd name="connsiteX0" fmla="*/ 0 w 1828800"/>
              <a:gd name="connsiteY0" fmla="*/ 0 h 914401"/>
              <a:gd name="connsiteX1" fmla="*/ 1644940 w 1828800"/>
              <a:gd name="connsiteY1" fmla="*/ 0 h 914401"/>
              <a:gd name="connsiteX2" fmla="*/ 1828800 w 1828800"/>
              <a:gd name="connsiteY2" fmla="*/ 457200 h 914401"/>
              <a:gd name="connsiteX3" fmla="*/ 1624482 w 1828800"/>
              <a:gd name="connsiteY3" fmla="*/ 914401 h 914401"/>
              <a:gd name="connsiteX4" fmla="*/ 0 w 1828800"/>
              <a:gd name="connsiteY4" fmla="*/ 914400 h 914401"/>
              <a:gd name="connsiteX5" fmla="*/ 183860 w 1828800"/>
              <a:gd name="connsiteY5" fmla="*/ 457201 h 914401"/>
              <a:gd name="connsiteX0" fmla="*/ 0 w 1828800"/>
              <a:gd name="connsiteY0" fmla="*/ 0 h 914401"/>
              <a:gd name="connsiteX1" fmla="*/ 1644940 w 1828800"/>
              <a:gd name="connsiteY1" fmla="*/ 0 h 914401"/>
              <a:gd name="connsiteX2" fmla="*/ 1828800 w 1828800"/>
              <a:gd name="connsiteY2" fmla="*/ 457200 h 914401"/>
              <a:gd name="connsiteX3" fmla="*/ 1644940 w 1828800"/>
              <a:gd name="connsiteY3" fmla="*/ 914401 h 914401"/>
              <a:gd name="connsiteX4" fmla="*/ 0 w 1828800"/>
              <a:gd name="connsiteY4" fmla="*/ 914400 h 914401"/>
              <a:gd name="connsiteX5" fmla="*/ 183860 w 1828800"/>
              <a:gd name="connsiteY5" fmla="*/ 457201 h 914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1">
                <a:moveTo>
                  <a:pt x="0" y="0"/>
                </a:moveTo>
                <a:lnTo>
                  <a:pt x="1644940" y="0"/>
                </a:lnTo>
                <a:lnTo>
                  <a:pt x="1828800" y="457200"/>
                </a:lnTo>
                <a:lnTo>
                  <a:pt x="1644940" y="914401"/>
                </a:lnTo>
                <a:lnTo>
                  <a:pt x="0" y="914400"/>
                </a:lnTo>
                <a:lnTo>
                  <a:pt x="183860" y="457201"/>
                </a:lnTo>
                <a:close/>
              </a:path>
            </a:pathLst>
          </a:custGeom>
          <a:solidFill>
            <a:schemeClr val="accent2"/>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1100" dirty="0" smtClean="0">
              <a:solidFill>
                <a:schemeClr val="tx2"/>
              </a:solidFill>
            </a:endParaRPr>
          </a:p>
        </p:txBody>
      </p:sp>
      <p:sp>
        <p:nvSpPr>
          <p:cNvPr id="13" name="Rectangle 18"/>
          <p:cNvSpPr txBox="1"/>
          <p:nvPr>
            <p:custDataLst>
              <p:tags r:id="rId6"/>
            </p:custDataLst>
          </p:nvPr>
        </p:nvSpPr>
        <p:spPr bwMode="gray">
          <a:xfrm>
            <a:off x="6149843" y="2135442"/>
            <a:ext cx="1298259" cy="4553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74320" tIns="0" rIns="0" bIns="0" numCol="1" anchor="ctr" anchorCtr="0" compatLnSpc="1">
            <a:prstTxWarp prst="textNoShape">
              <a:avLst/>
            </a:prstTxWarp>
            <a:no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600" b="1" dirty="0" smtClean="0">
                <a:solidFill>
                  <a:schemeClr val="tx2"/>
                </a:solidFill>
              </a:rPr>
              <a:t>Proposals due</a:t>
            </a:r>
          </a:p>
          <a:p>
            <a:r>
              <a:rPr lang="en-US" sz="1600" b="1" dirty="0" smtClean="0">
                <a:solidFill>
                  <a:schemeClr val="tx2"/>
                </a:solidFill>
              </a:rPr>
              <a:t>4/1/13</a:t>
            </a:r>
          </a:p>
          <a:p>
            <a:endParaRPr lang="en-US" sz="1600" b="1" dirty="0">
              <a:solidFill>
                <a:schemeClr val="tx2"/>
              </a:solidFill>
            </a:endParaRPr>
          </a:p>
        </p:txBody>
      </p:sp>
      <p:sp>
        <p:nvSpPr>
          <p:cNvPr id="18" name="Freeform 17"/>
          <p:cNvSpPr/>
          <p:nvPr>
            <p:custDataLst>
              <p:tags r:id="rId7"/>
            </p:custDataLst>
          </p:nvPr>
        </p:nvSpPr>
        <p:spPr bwMode="gray">
          <a:xfrm>
            <a:off x="762000" y="1496151"/>
            <a:ext cx="1853858" cy="1475647"/>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624483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624483 w 1828800"/>
              <a:gd name="connsiteY1" fmla="*/ 1 h 914402"/>
              <a:gd name="connsiteX2" fmla="*/ 1828800 w 1828800"/>
              <a:gd name="connsiteY2" fmla="*/ 457200 h 914402"/>
              <a:gd name="connsiteX3" fmla="*/ 1624483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624483 w 1828800"/>
              <a:gd name="connsiteY1" fmla="*/ 1 h 914402"/>
              <a:gd name="connsiteX2" fmla="*/ 1828800 w 1828800"/>
              <a:gd name="connsiteY2" fmla="*/ 457200 h 914402"/>
              <a:gd name="connsiteX3" fmla="*/ 1624483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44940 w 1828800"/>
              <a:gd name="connsiteY1" fmla="*/ 0 h 914402"/>
              <a:gd name="connsiteX2" fmla="*/ 1828800 w 1828800"/>
              <a:gd name="connsiteY2" fmla="*/ 457200 h 914402"/>
              <a:gd name="connsiteX3" fmla="*/ 1624483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44940 w 1828800"/>
              <a:gd name="connsiteY1" fmla="*/ 0 h 914402"/>
              <a:gd name="connsiteX2" fmla="*/ 1828800 w 1828800"/>
              <a:gd name="connsiteY2" fmla="*/ 457200 h 914402"/>
              <a:gd name="connsiteX3" fmla="*/ 1644940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44940" y="0"/>
                </a:lnTo>
                <a:lnTo>
                  <a:pt x="1828800" y="457200"/>
                </a:lnTo>
                <a:lnTo>
                  <a:pt x="1644940" y="914402"/>
                </a:lnTo>
                <a:lnTo>
                  <a:pt x="0" y="914400"/>
                </a:lnTo>
                <a:lnTo>
                  <a:pt x="0" y="457202"/>
                </a:lnTo>
                <a:close/>
              </a:path>
            </a:pathLst>
          </a:custGeom>
          <a:solidFill>
            <a:schemeClr val="accent2"/>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smtClean="0">
              <a:solidFill>
                <a:schemeClr val="bg1"/>
              </a:solidFill>
            </a:endParaRPr>
          </a:p>
        </p:txBody>
      </p:sp>
      <p:sp>
        <p:nvSpPr>
          <p:cNvPr id="19" name="Rectangle 18"/>
          <p:cNvSpPr txBox="1"/>
          <p:nvPr>
            <p:custDataLst>
              <p:tags r:id="rId8"/>
            </p:custDataLst>
          </p:nvPr>
        </p:nvSpPr>
        <p:spPr bwMode="gray">
          <a:xfrm>
            <a:off x="762000" y="2123966"/>
            <a:ext cx="1718561" cy="217552"/>
          </a:xfrm>
          <a:prstGeom prst="rect">
            <a:avLst/>
          </a:prstGeom>
          <a:noFill/>
          <a:ln>
            <a:noFill/>
          </a:ln>
          <a:effectLst/>
          <a:extLst/>
        </p:spPr>
        <p:txBody>
          <a:bodyPr vert="horz" wrap="square" lIns="274320" tIns="0" rIns="0" bIns="0" numCol="1" anchor="ctr" anchorCtr="0" compatLnSpc="1">
            <a:prstTxWarp prst="textNoShape">
              <a:avLst/>
            </a:prstTxWarp>
            <a:no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600" b="1" dirty="0" smtClean="0">
                <a:solidFill>
                  <a:schemeClr val="bg1"/>
                </a:solidFill>
              </a:rPr>
              <a:t>Initial WebEx with Xcel Energy</a:t>
            </a:r>
          </a:p>
          <a:p>
            <a:r>
              <a:rPr lang="en-US" sz="1600" b="1" dirty="0" smtClean="0">
                <a:solidFill>
                  <a:schemeClr val="bg1"/>
                </a:solidFill>
              </a:rPr>
              <a:t>7/16/12</a:t>
            </a:r>
          </a:p>
        </p:txBody>
      </p:sp>
      <p:sp>
        <p:nvSpPr>
          <p:cNvPr id="21" name="Freeform 20"/>
          <p:cNvSpPr/>
          <p:nvPr>
            <p:custDataLst>
              <p:tags r:id="rId9"/>
            </p:custDataLst>
          </p:nvPr>
        </p:nvSpPr>
        <p:spPr bwMode="gray">
          <a:xfrm>
            <a:off x="2443651" y="3810001"/>
            <a:ext cx="1951694" cy="1475647"/>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164592 w 1828800"/>
              <a:gd name="connsiteY5" fmla="*/ 457200 h 914400"/>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164592 w 1828800"/>
              <a:gd name="connsiteY5" fmla="*/ 457200 h 914400"/>
              <a:gd name="connsiteX0" fmla="*/ 0 w 1828800"/>
              <a:gd name="connsiteY0" fmla="*/ 0 h 914401"/>
              <a:gd name="connsiteX1" fmla="*/ 1664208 w 1828800"/>
              <a:gd name="connsiteY1" fmla="*/ 0 h 914401"/>
              <a:gd name="connsiteX2" fmla="*/ 1828800 w 1828800"/>
              <a:gd name="connsiteY2" fmla="*/ 457200 h 914401"/>
              <a:gd name="connsiteX3" fmla="*/ 1664208 w 1828800"/>
              <a:gd name="connsiteY3" fmla="*/ 914401 h 914401"/>
              <a:gd name="connsiteX4" fmla="*/ 0 w 1828800"/>
              <a:gd name="connsiteY4" fmla="*/ 914400 h 914401"/>
              <a:gd name="connsiteX5" fmla="*/ 164592 w 1828800"/>
              <a:gd name="connsiteY5" fmla="*/ 457200 h 914401"/>
              <a:gd name="connsiteX0" fmla="*/ 0 w 1828800"/>
              <a:gd name="connsiteY0" fmla="*/ 0 h 914401"/>
              <a:gd name="connsiteX1" fmla="*/ 1664208 w 1828800"/>
              <a:gd name="connsiteY1" fmla="*/ 0 h 914401"/>
              <a:gd name="connsiteX2" fmla="*/ 1828800 w 1828800"/>
              <a:gd name="connsiteY2" fmla="*/ 457200 h 914401"/>
              <a:gd name="connsiteX3" fmla="*/ 1664208 w 1828800"/>
              <a:gd name="connsiteY3" fmla="*/ 914401 h 914401"/>
              <a:gd name="connsiteX4" fmla="*/ 0 w 1828800"/>
              <a:gd name="connsiteY4" fmla="*/ 914400 h 914401"/>
              <a:gd name="connsiteX5" fmla="*/ 204318 w 1828800"/>
              <a:gd name="connsiteY5" fmla="*/ 457201 h 914401"/>
              <a:gd name="connsiteX0" fmla="*/ 0 w 1828800"/>
              <a:gd name="connsiteY0" fmla="*/ 0 h 914401"/>
              <a:gd name="connsiteX1" fmla="*/ 1624482 w 1828800"/>
              <a:gd name="connsiteY1" fmla="*/ 0 h 914401"/>
              <a:gd name="connsiteX2" fmla="*/ 1828800 w 1828800"/>
              <a:gd name="connsiteY2" fmla="*/ 457200 h 914401"/>
              <a:gd name="connsiteX3" fmla="*/ 1664208 w 1828800"/>
              <a:gd name="connsiteY3" fmla="*/ 914401 h 914401"/>
              <a:gd name="connsiteX4" fmla="*/ 0 w 1828800"/>
              <a:gd name="connsiteY4" fmla="*/ 914400 h 914401"/>
              <a:gd name="connsiteX5" fmla="*/ 204318 w 1828800"/>
              <a:gd name="connsiteY5" fmla="*/ 457201 h 914401"/>
              <a:gd name="connsiteX0" fmla="*/ 0 w 1828800"/>
              <a:gd name="connsiteY0" fmla="*/ 0 h 914401"/>
              <a:gd name="connsiteX1" fmla="*/ 1624482 w 1828800"/>
              <a:gd name="connsiteY1" fmla="*/ 0 h 914401"/>
              <a:gd name="connsiteX2" fmla="*/ 1828800 w 1828800"/>
              <a:gd name="connsiteY2" fmla="*/ 457200 h 914401"/>
              <a:gd name="connsiteX3" fmla="*/ 1624482 w 1828800"/>
              <a:gd name="connsiteY3" fmla="*/ 914401 h 914401"/>
              <a:gd name="connsiteX4" fmla="*/ 0 w 1828800"/>
              <a:gd name="connsiteY4" fmla="*/ 914400 h 914401"/>
              <a:gd name="connsiteX5" fmla="*/ 204318 w 1828800"/>
              <a:gd name="connsiteY5" fmla="*/ 457201 h 914401"/>
              <a:gd name="connsiteX0" fmla="*/ 0 w 1828800"/>
              <a:gd name="connsiteY0" fmla="*/ 0 h 914401"/>
              <a:gd name="connsiteX1" fmla="*/ 1624482 w 1828800"/>
              <a:gd name="connsiteY1" fmla="*/ 0 h 914401"/>
              <a:gd name="connsiteX2" fmla="*/ 1828800 w 1828800"/>
              <a:gd name="connsiteY2" fmla="*/ 457200 h 914401"/>
              <a:gd name="connsiteX3" fmla="*/ 1624482 w 1828800"/>
              <a:gd name="connsiteY3" fmla="*/ 914401 h 914401"/>
              <a:gd name="connsiteX4" fmla="*/ 0 w 1828800"/>
              <a:gd name="connsiteY4" fmla="*/ 914400 h 914401"/>
              <a:gd name="connsiteX5" fmla="*/ 183860 w 1828800"/>
              <a:gd name="connsiteY5" fmla="*/ 457201 h 914401"/>
              <a:gd name="connsiteX0" fmla="*/ 0 w 1828800"/>
              <a:gd name="connsiteY0" fmla="*/ 0 h 914401"/>
              <a:gd name="connsiteX1" fmla="*/ 1644940 w 1828800"/>
              <a:gd name="connsiteY1" fmla="*/ 0 h 914401"/>
              <a:gd name="connsiteX2" fmla="*/ 1828800 w 1828800"/>
              <a:gd name="connsiteY2" fmla="*/ 457200 h 914401"/>
              <a:gd name="connsiteX3" fmla="*/ 1624482 w 1828800"/>
              <a:gd name="connsiteY3" fmla="*/ 914401 h 914401"/>
              <a:gd name="connsiteX4" fmla="*/ 0 w 1828800"/>
              <a:gd name="connsiteY4" fmla="*/ 914400 h 914401"/>
              <a:gd name="connsiteX5" fmla="*/ 183860 w 1828800"/>
              <a:gd name="connsiteY5" fmla="*/ 457201 h 914401"/>
              <a:gd name="connsiteX0" fmla="*/ 0 w 1828800"/>
              <a:gd name="connsiteY0" fmla="*/ 0 h 914401"/>
              <a:gd name="connsiteX1" fmla="*/ 1644940 w 1828800"/>
              <a:gd name="connsiteY1" fmla="*/ 0 h 914401"/>
              <a:gd name="connsiteX2" fmla="*/ 1828800 w 1828800"/>
              <a:gd name="connsiteY2" fmla="*/ 457200 h 914401"/>
              <a:gd name="connsiteX3" fmla="*/ 1644940 w 1828800"/>
              <a:gd name="connsiteY3" fmla="*/ 914401 h 914401"/>
              <a:gd name="connsiteX4" fmla="*/ 0 w 1828800"/>
              <a:gd name="connsiteY4" fmla="*/ 914400 h 914401"/>
              <a:gd name="connsiteX5" fmla="*/ 183860 w 1828800"/>
              <a:gd name="connsiteY5" fmla="*/ 457201 h 914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1">
                <a:moveTo>
                  <a:pt x="0" y="0"/>
                </a:moveTo>
                <a:lnTo>
                  <a:pt x="1644940" y="0"/>
                </a:lnTo>
                <a:lnTo>
                  <a:pt x="1828800" y="457200"/>
                </a:lnTo>
                <a:lnTo>
                  <a:pt x="1644940" y="914401"/>
                </a:lnTo>
                <a:lnTo>
                  <a:pt x="0" y="914400"/>
                </a:lnTo>
                <a:lnTo>
                  <a:pt x="183860" y="457201"/>
                </a:lnTo>
                <a:close/>
              </a:path>
            </a:pathLst>
          </a:custGeom>
          <a:solidFill>
            <a:schemeClr val="accent5"/>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smtClean="0">
              <a:solidFill>
                <a:schemeClr val="bg1"/>
              </a:solidFill>
            </a:endParaRPr>
          </a:p>
        </p:txBody>
      </p:sp>
      <p:sp>
        <p:nvSpPr>
          <p:cNvPr id="22" name="Rectangle 18"/>
          <p:cNvSpPr txBox="1"/>
          <p:nvPr>
            <p:custDataLst>
              <p:tags r:id="rId10"/>
            </p:custDataLst>
          </p:nvPr>
        </p:nvSpPr>
        <p:spPr bwMode="gray">
          <a:xfrm>
            <a:off x="2727071" y="4470700"/>
            <a:ext cx="1384854" cy="195716"/>
          </a:xfrm>
          <a:prstGeom prst="rect">
            <a:avLst/>
          </a:prstGeom>
          <a:solidFill>
            <a:schemeClr val="accent5"/>
          </a:solidFill>
          <a:ln>
            <a:noFill/>
          </a:ln>
          <a:effectLst/>
          <a:extLst/>
        </p:spPr>
        <p:txBody>
          <a:bodyPr vert="horz" wrap="square" lIns="274320" tIns="0" rIns="0" bIns="0" numCol="1" anchor="ctr" anchorCtr="0" compatLnSpc="1">
            <a:prstTxWarp prst="textNoShape">
              <a:avLst/>
            </a:prstTxWarp>
            <a:no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600" b="1" dirty="0" smtClean="0">
                <a:solidFill>
                  <a:schemeClr val="bg1"/>
                </a:solidFill>
              </a:rPr>
              <a:t>1</a:t>
            </a:r>
            <a:r>
              <a:rPr lang="en-US" sz="1600" b="1" baseline="30000" dirty="0" smtClean="0">
                <a:solidFill>
                  <a:schemeClr val="bg1"/>
                </a:solidFill>
              </a:rPr>
              <a:t>st</a:t>
            </a:r>
            <a:r>
              <a:rPr lang="en-US" sz="1600" b="1" dirty="0" smtClean="0">
                <a:solidFill>
                  <a:schemeClr val="bg1"/>
                </a:solidFill>
              </a:rPr>
              <a:t> public comment deadline</a:t>
            </a:r>
          </a:p>
          <a:p>
            <a:r>
              <a:rPr lang="en-US" sz="1600" b="1" dirty="0" smtClean="0">
                <a:solidFill>
                  <a:schemeClr val="bg1"/>
                </a:solidFill>
              </a:rPr>
              <a:t>9/27/13</a:t>
            </a:r>
          </a:p>
        </p:txBody>
      </p:sp>
      <p:sp>
        <p:nvSpPr>
          <p:cNvPr id="23" name="Freeform 22"/>
          <p:cNvSpPr/>
          <p:nvPr>
            <p:custDataLst>
              <p:tags r:id="rId11"/>
            </p:custDataLst>
          </p:nvPr>
        </p:nvSpPr>
        <p:spPr bwMode="gray">
          <a:xfrm>
            <a:off x="4279679" y="3810001"/>
            <a:ext cx="1713960" cy="1475647"/>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164592 w 1828800"/>
              <a:gd name="connsiteY5" fmla="*/ 457200 h 914400"/>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164592 w 1828800"/>
              <a:gd name="connsiteY5" fmla="*/ 457200 h 914400"/>
              <a:gd name="connsiteX0" fmla="*/ 0 w 1828800"/>
              <a:gd name="connsiteY0" fmla="*/ 0 h 914401"/>
              <a:gd name="connsiteX1" fmla="*/ 1664208 w 1828800"/>
              <a:gd name="connsiteY1" fmla="*/ 0 h 914401"/>
              <a:gd name="connsiteX2" fmla="*/ 1828800 w 1828800"/>
              <a:gd name="connsiteY2" fmla="*/ 457200 h 914401"/>
              <a:gd name="connsiteX3" fmla="*/ 1664208 w 1828800"/>
              <a:gd name="connsiteY3" fmla="*/ 914401 h 914401"/>
              <a:gd name="connsiteX4" fmla="*/ 0 w 1828800"/>
              <a:gd name="connsiteY4" fmla="*/ 914400 h 914401"/>
              <a:gd name="connsiteX5" fmla="*/ 164592 w 1828800"/>
              <a:gd name="connsiteY5" fmla="*/ 457200 h 914401"/>
              <a:gd name="connsiteX0" fmla="*/ 0 w 1828800"/>
              <a:gd name="connsiteY0" fmla="*/ 0 h 914401"/>
              <a:gd name="connsiteX1" fmla="*/ 1664208 w 1828800"/>
              <a:gd name="connsiteY1" fmla="*/ 0 h 914401"/>
              <a:gd name="connsiteX2" fmla="*/ 1828800 w 1828800"/>
              <a:gd name="connsiteY2" fmla="*/ 457200 h 914401"/>
              <a:gd name="connsiteX3" fmla="*/ 1664208 w 1828800"/>
              <a:gd name="connsiteY3" fmla="*/ 914401 h 914401"/>
              <a:gd name="connsiteX4" fmla="*/ 0 w 1828800"/>
              <a:gd name="connsiteY4" fmla="*/ 914400 h 914401"/>
              <a:gd name="connsiteX5" fmla="*/ 204318 w 1828800"/>
              <a:gd name="connsiteY5" fmla="*/ 457201 h 914401"/>
              <a:gd name="connsiteX0" fmla="*/ 0 w 1828800"/>
              <a:gd name="connsiteY0" fmla="*/ 0 h 914401"/>
              <a:gd name="connsiteX1" fmla="*/ 1624482 w 1828800"/>
              <a:gd name="connsiteY1" fmla="*/ 0 h 914401"/>
              <a:gd name="connsiteX2" fmla="*/ 1828800 w 1828800"/>
              <a:gd name="connsiteY2" fmla="*/ 457200 h 914401"/>
              <a:gd name="connsiteX3" fmla="*/ 1664208 w 1828800"/>
              <a:gd name="connsiteY3" fmla="*/ 914401 h 914401"/>
              <a:gd name="connsiteX4" fmla="*/ 0 w 1828800"/>
              <a:gd name="connsiteY4" fmla="*/ 914400 h 914401"/>
              <a:gd name="connsiteX5" fmla="*/ 204318 w 1828800"/>
              <a:gd name="connsiteY5" fmla="*/ 457201 h 914401"/>
              <a:gd name="connsiteX0" fmla="*/ 0 w 1828800"/>
              <a:gd name="connsiteY0" fmla="*/ 0 h 914401"/>
              <a:gd name="connsiteX1" fmla="*/ 1624482 w 1828800"/>
              <a:gd name="connsiteY1" fmla="*/ 0 h 914401"/>
              <a:gd name="connsiteX2" fmla="*/ 1828800 w 1828800"/>
              <a:gd name="connsiteY2" fmla="*/ 457200 h 914401"/>
              <a:gd name="connsiteX3" fmla="*/ 1624482 w 1828800"/>
              <a:gd name="connsiteY3" fmla="*/ 914401 h 914401"/>
              <a:gd name="connsiteX4" fmla="*/ 0 w 1828800"/>
              <a:gd name="connsiteY4" fmla="*/ 914400 h 914401"/>
              <a:gd name="connsiteX5" fmla="*/ 204318 w 1828800"/>
              <a:gd name="connsiteY5" fmla="*/ 457201 h 914401"/>
              <a:gd name="connsiteX0" fmla="*/ 0 w 1828800"/>
              <a:gd name="connsiteY0" fmla="*/ 0 h 914401"/>
              <a:gd name="connsiteX1" fmla="*/ 1624482 w 1828800"/>
              <a:gd name="connsiteY1" fmla="*/ 0 h 914401"/>
              <a:gd name="connsiteX2" fmla="*/ 1828800 w 1828800"/>
              <a:gd name="connsiteY2" fmla="*/ 457200 h 914401"/>
              <a:gd name="connsiteX3" fmla="*/ 1624482 w 1828800"/>
              <a:gd name="connsiteY3" fmla="*/ 914401 h 914401"/>
              <a:gd name="connsiteX4" fmla="*/ 0 w 1828800"/>
              <a:gd name="connsiteY4" fmla="*/ 914400 h 914401"/>
              <a:gd name="connsiteX5" fmla="*/ 183860 w 1828800"/>
              <a:gd name="connsiteY5" fmla="*/ 457201 h 914401"/>
              <a:gd name="connsiteX0" fmla="*/ 0 w 1828800"/>
              <a:gd name="connsiteY0" fmla="*/ 0 h 914401"/>
              <a:gd name="connsiteX1" fmla="*/ 1644940 w 1828800"/>
              <a:gd name="connsiteY1" fmla="*/ 0 h 914401"/>
              <a:gd name="connsiteX2" fmla="*/ 1828800 w 1828800"/>
              <a:gd name="connsiteY2" fmla="*/ 457200 h 914401"/>
              <a:gd name="connsiteX3" fmla="*/ 1624482 w 1828800"/>
              <a:gd name="connsiteY3" fmla="*/ 914401 h 914401"/>
              <a:gd name="connsiteX4" fmla="*/ 0 w 1828800"/>
              <a:gd name="connsiteY4" fmla="*/ 914400 h 914401"/>
              <a:gd name="connsiteX5" fmla="*/ 183860 w 1828800"/>
              <a:gd name="connsiteY5" fmla="*/ 457201 h 914401"/>
              <a:gd name="connsiteX0" fmla="*/ 0 w 1828800"/>
              <a:gd name="connsiteY0" fmla="*/ 0 h 914401"/>
              <a:gd name="connsiteX1" fmla="*/ 1644940 w 1828800"/>
              <a:gd name="connsiteY1" fmla="*/ 0 h 914401"/>
              <a:gd name="connsiteX2" fmla="*/ 1828800 w 1828800"/>
              <a:gd name="connsiteY2" fmla="*/ 457200 h 914401"/>
              <a:gd name="connsiteX3" fmla="*/ 1644940 w 1828800"/>
              <a:gd name="connsiteY3" fmla="*/ 914401 h 914401"/>
              <a:gd name="connsiteX4" fmla="*/ 0 w 1828800"/>
              <a:gd name="connsiteY4" fmla="*/ 914400 h 914401"/>
              <a:gd name="connsiteX5" fmla="*/ 183860 w 1828800"/>
              <a:gd name="connsiteY5" fmla="*/ 457201 h 914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1">
                <a:moveTo>
                  <a:pt x="0" y="0"/>
                </a:moveTo>
                <a:lnTo>
                  <a:pt x="1644940" y="0"/>
                </a:lnTo>
                <a:lnTo>
                  <a:pt x="1828800" y="457200"/>
                </a:lnTo>
                <a:lnTo>
                  <a:pt x="1644940" y="914401"/>
                </a:lnTo>
                <a:lnTo>
                  <a:pt x="0" y="914400"/>
                </a:lnTo>
                <a:lnTo>
                  <a:pt x="183860" y="457201"/>
                </a:lnTo>
                <a:close/>
              </a:path>
            </a:pathLst>
          </a:custGeom>
          <a:solidFill>
            <a:schemeClr val="accent5"/>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smtClean="0">
              <a:solidFill>
                <a:schemeClr val="bg1"/>
              </a:solidFill>
            </a:endParaRPr>
          </a:p>
        </p:txBody>
      </p:sp>
      <p:sp>
        <p:nvSpPr>
          <p:cNvPr id="24" name="Rectangle 18"/>
          <p:cNvSpPr txBox="1"/>
          <p:nvPr>
            <p:custDataLst>
              <p:tags r:id="rId12"/>
            </p:custDataLst>
          </p:nvPr>
        </p:nvSpPr>
        <p:spPr bwMode="gray">
          <a:xfrm>
            <a:off x="4574800" y="4470700"/>
            <a:ext cx="1318344" cy="184667"/>
          </a:xfrm>
          <a:prstGeom prst="rect">
            <a:avLst/>
          </a:prstGeom>
          <a:noFill/>
          <a:ln>
            <a:noFill/>
          </a:ln>
          <a:effectLst/>
          <a:extLst/>
        </p:spPr>
        <p:txBody>
          <a:bodyPr vert="horz" wrap="square" lIns="274320" tIns="0" rIns="0" bIns="0" numCol="1" anchor="ctr" anchorCtr="0" compatLnSpc="1">
            <a:prstTxWarp prst="textNoShape">
              <a:avLst/>
            </a:prstTxWarp>
            <a:no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600" b="1" dirty="0" smtClean="0">
                <a:solidFill>
                  <a:schemeClr val="bg1"/>
                </a:solidFill>
              </a:rPr>
              <a:t>2</a:t>
            </a:r>
            <a:r>
              <a:rPr lang="en-US" sz="1600" b="1" baseline="30000" dirty="0" smtClean="0">
                <a:solidFill>
                  <a:schemeClr val="bg1"/>
                </a:solidFill>
              </a:rPr>
              <a:t>nd</a:t>
            </a:r>
            <a:r>
              <a:rPr lang="en-US" sz="1600" b="1" dirty="0" smtClean="0">
                <a:solidFill>
                  <a:schemeClr val="bg1"/>
                </a:solidFill>
              </a:rPr>
              <a:t> public comment deadline</a:t>
            </a:r>
          </a:p>
          <a:p>
            <a:r>
              <a:rPr lang="en-US" sz="1600" b="1" dirty="0" smtClean="0">
                <a:solidFill>
                  <a:schemeClr val="bg1"/>
                </a:solidFill>
              </a:rPr>
              <a:t>10/11/13</a:t>
            </a:r>
          </a:p>
        </p:txBody>
      </p:sp>
      <p:sp>
        <p:nvSpPr>
          <p:cNvPr id="25" name="Freeform 24"/>
          <p:cNvSpPr/>
          <p:nvPr>
            <p:custDataLst>
              <p:tags r:id="rId13"/>
            </p:custDataLst>
          </p:nvPr>
        </p:nvSpPr>
        <p:spPr bwMode="gray">
          <a:xfrm>
            <a:off x="5893144" y="3810002"/>
            <a:ext cx="1737838" cy="1475647"/>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164592 w 1828800"/>
              <a:gd name="connsiteY5" fmla="*/ 457200 h 914400"/>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164592 w 1828800"/>
              <a:gd name="connsiteY5" fmla="*/ 457200 h 914400"/>
              <a:gd name="connsiteX0" fmla="*/ 0 w 1828800"/>
              <a:gd name="connsiteY0" fmla="*/ 0 h 914401"/>
              <a:gd name="connsiteX1" fmla="*/ 1664208 w 1828800"/>
              <a:gd name="connsiteY1" fmla="*/ 0 h 914401"/>
              <a:gd name="connsiteX2" fmla="*/ 1828800 w 1828800"/>
              <a:gd name="connsiteY2" fmla="*/ 457200 h 914401"/>
              <a:gd name="connsiteX3" fmla="*/ 1664208 w 1828800"/>
              <a:gd name="connsiteY3" fmla="*/ 914401 h 914401"/>
              <a:gd name="connsiteX4" fmla="*/ 0 w 1828800"/>
              <a:gd name="connsiteY4" fmla="*/ 914400 h 914401"/>
              <a:gd name="connsiteX5" fmla="*/ 164592 w 1828800"/>
              <a:gd name="connsiteY5" fmla="*/ 457200 h 914401"/>
              <a:gd name="connsiteX0" fmla="*/ 0 w 1828800"/>
              <a:gd name="connsiteY0" fmla="*/ 0 h 914401"/>
              <a:gd name="connsiteX1" fmla="*/ 1664208 w 1828800"/>
              <a:gd name="connsiteY1" fmla="*/ 0 h 914401"/>
              <a:gd name="connsiteX2" fmla="*/ 1828800 w 1828800"/>
              <a:gd name="connsiteY2" fmla="*/ 457200 h 914401"/>
              <a:gd name="connsiteX3" fmla="*/ 1664208 w 1828800"/>
              <a:gd name="connsiteY3" fmla="*/ 914401 h 914401"/>
              <a:gd name="connsiteX4" fmla="*/ 0 w 1828800"/>
              <a:gd name="connsiteY4" fmla="*/ 914400 h 914401"/>
              <a:gd name="connsiteX5" fmla="*/ 204318 w 1828800"/>
              <a:gd name="connsiteY5" fmla="*/ 457201 h 914401"/>
              <a:gd name="connsiteX0" fmla="*/ 0 w 1828800"/>
              <a:gd name="connsiteY0" fmla="*/ 0 h 914401"/>
              <a:gd name="connsiteX1" fmla="*/ 1624482 w 1828800"/>
              <a:gd name="connsiteY1" fmla="*/ 0 h 914401"/>
              <a:gd name="connsiteX2" fmla="*/ 1828800 w 1828800"/>
              <a:gd name="connsiteY2" fmla="*/ 457200 h 914401"/>
              <a:gd name="connsiteX3" fmla="*/ 1664208 w 1828800"/>
              <a:gd name="connsiteY3" fmla="*/ 914401 h 914401"/>
              <a:gd name="connsiteX4" fmla="*/ 0 w 1828800"/>
              <a:gd name="connsiteY4" fmla="*/ 914400 h 914401"/>
              <a:gd name="connsiteX5" fmla="*/ 204318 w 1828800"/>
              <a:gd name="connsiteY5" fmla="*/ 457201 h 914401"/>
              <a:gd name="connsiteX0" fmla="*/ 0 w 1828800"/>
              <a:gd name="connsiteY0" fmla="*/ 0 h 914401"/>
              <a:gd name="connsiteX1" fmla="*/ 1624482 w 1828800"/>
              <a:gd name="connsiteY1" fmla="*/ 0 h 914401"/>
              <a:gd name="connsiteX2" fmla="*/ 1828800 w 1828800"/>
              <a:gd name="connsiteY2" fmla="*/ 457200 h 914401"/>
              <a:gd name="connsiteX3" fmla="*/ 1624482 w 1828800"/>
              <a:gd name="connsiteY3" fmla="*/ 914401 h 914401"/>
              <a:gd name="connsiteX4" fmla="*/ 0 w 1828800"/>
              <a:gd name="connsiteY4" fmla="*/ 914400 h 914401"/>
              <a:gd name="connsiteX5" fmla="*/ 204318 w 1828800"/>
              <a:gd name="connsiteY5" fmla="*/ 457201 h 914401"/>
              <a:gd name="connsiteX0" fmla="*/ 0 w 1828800"/>
              <a:gd name="connsiteY0" fmla="*/ 0 h 914401"/>
              <a:gd name="connsiteX1" fmla="*/ 1624482 w 1828800"/>
              <a:gd name="connsiteY1" fmla="*/ 0 h 914401"/>
              <a:gd name="connsiteX2" fmla="*/ 1828800 w 1828800"/>
              <a:gd name="connsiteY2" fmla="*/ 457200 h 914401"/>
              <a:gd name="connsiteX3" fmla="*/ 1624482 w 1828800"/>
              <a:gd name="connsiteY3" fmla="*/ 914401 h 914401"/>
              <a:gd name="connsiteX4" fmla="*/ 0 w 1828800"/>
              <a:gd name="connsiteY4" fmla="*/ 914400 h 914401"/>
              <a:gd name="connsiteX5" fmla="*/ 183860 w 1828800"/>
              <a:gd name="connsiteY5" fmla="*/ 457201 h 914401"/>
              <a:gd name="connsiteX0" fmla="*/ 0 w 1828800"/>
              <a:gd name="connsiteY0" fmla="*/ 0 h 914401"/>
              <a:gd name="connsiteX1" fmla="*/ 1644940 w 1828800"/>
              <a:gd name="connsiteY1" fmla="*/ 0 h 914401"/>
              <a:gd name="connsiteX2" fmla="*/ 1828800 w 1828800"/>
              <a:gd name="connsiteY2" fmla="*/ 457200 h 914401"/>
              <a:gd name="connsiteX3" fmla="*/ 1624482 w 1828800"/>
              <a:gd name="connsiteY3" fmla="*/ 914401 h 914401"/>
              <a:gd name="connsiteX4" fmla="*/ 0 w 1828800"/>
              <a:gd name="connsiteY4" fmla="*/ 914400 h 914401"/>
              <a:gd name="connsiteX5" fmla="*/ 183860 w 1828800"/>
              <a:gd name="connsiteY5" fmla="*/ 457201 h 914401"/>
              <a:gd name="connsiteX0" fmla="*/ 0 w 1828800"/>
              <a:gd name="connsiteY0" fmla="*/ 0 h 914401"/>
              <a:gd name="connsiteX1" fmla="*/ 1644940 w 1828800"/>
              <a:gd name="connsiteY1" fmla="*/ 0 h 914401"/>
              <a:gd name="connsiteX2" fmla="*/ 1828800 w 1828800"/>
              <a:gd name="connsiteY2" fmla="*/ 457200 h 914401"/>
              <a:gd name="connsiteX3" fmla="*/ 1644940 w 1828800"/>
              <a:gd name="connsiteY3" fmla="*/ 914401 h 914401"/>
              <a:gd name="connsiteX4" fmla="*/ 0 w 1828800"/>
              <a:gd name="connsiteY4" fmla="*/ 914400 h 914401"/>
              <a:gd name="connsiteX5" fmla="*/ 183860 w 1828800"/>
              <a:gd name="connsiteY5" fmla="*/ 457201 h 914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1">
                <a:moveTo>
                  <a:pt x="0" y="0"/>
                </a:moveTo>
                <a:lnTo>
                  <a:pt x="1644940" y="0"/>
                </a:lnTo>
                <a:lnTo>
                  <a:pt x="1828800" y="457200"/>
                </a:lnTo>
                <a:lnTo>
                  <a:pt x="1644940" y="914401"/>
                </a:lnTo>
                <a:lnTo>
                  <a:pt x="0" y="914400"/>
                </a:lnTo>
                <a:lnTo>
                  <a:pt x="183860" y="457201"/>
                </a:lnTo>
                <a:close/>
              </a:path>
            </a:pathLst>
          </a:custGeom>
          <a:solidFill>
            <a:schemeClr val="accent5"/>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1100" dirty="0" smtClean="0">
              <a:solidFill>
                <a:schemeClr val="tx2"/>
              </a:solidFill>
            </a:endParaRPr>
          </a:p>
        </p:txBody>
      </p:sp>
      <p:sp>
        <p:nvSpPr>
          <p:cNvPr id="26" name="Rectangle 18"/>
          <p:cNvSpPr txBox="1"/>
          <p:nvPr>
            <p:custDataLst>
              <p:tags r:id="rId14"/>
            </p:custDataLst>
          </p:nvPr>
        </p:nvSpPr>
        <p:spPr bwMode="gray">
          <a:xfrm>
            <a:off x="6112933" y="4449291"/>
            <a:ext cx="1298259" cy="4553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74320" tIns="0" rIns="0" bIns="0" numCol="1" anchor="ctr" anchorCtr="0" compatLnSpc="1">
            <a:prstTxWarp prst="textNoShape">
              <a:avLst/>
            </a:prstTxWarp>
            <a:no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600" b="1" dirty="0" smtClean="0">
                <a:solidFill>
                  <a:schemeClr val="bg1"/>
                </a:solidFill>
              </a:rPr>
              <a:t>3</a:t>
            </a:r>
            <a:r>
              <a:rPr lang="en-US" sz="1600" b="1" baseline="30000" dirty="0" smtClean="0">
                <a:solidFill>
                  <a:schemeClr val="bg1"/>
                </a:solidFill>
              </a:rPr>
              <a:t>rd</a:t>
            </a:r>
            <a:r>
              <a:rPr lang="en-US" sz="1600" b="1" dirty="0" smtClean="0">
                <a:solidFill>
                  <a:schemeClr val="bg1"/>
                </a:solidFill>
              </a:rPr>
              <a:t> public comment deadline 12/12/13</a:t>
            </a:r>
          </a:p>
          <a:p>
            <a:endParaRPr lang="en-US" sz="1600" b="1" dirty="0">
              <a:solidFill>
                <a:schemeClr val="tx2"/>
              </a:solidFill>
            </a:endParaRPr>
          </a:p>
        </p:txBody>
      </p:sp>
      <p:sp>
        <p:nvSpPr>
          <p:cNvPr id="27" name="Freeform 26"/>
          <p:cNvSpPr/>
          <p:nvPr>
            <p:custDataLst>
              <p:tags r:id="rId15"/>
            </p:custDataLst>
          </p:nvPr>
        </p:nvSpPr>
        <p:spPr bwMode="gray">
          <a:xfrm>
            <a:off x="725090" y="3810000"/>
            <a:ext cx="1853858" cy="1475647"/>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624483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624483 w 1828800"/>
              <a:gd name="connsiteY1" fmla="*/ 1 h 914402"/>
              <a:gd name="connsiteX2" fmla="*/ 1828800 w 1828800"/>
              <a:gd name="connsiteY2" fmla="*/ 457200 h 914402"/>
              <a:gd name="connsiteX3" fmla="*/ 1624483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624483 w 1828800"/>
              <a:gd name="connsiteY1" fmla="*/ 1 h 914402"/>
              <a:gd name="connsiteX2" fmla="*/ 1828800 w 1828800"/>
              <a:gd name="connsiteY2" fmla="*/ 457200 h 914402"/>
              <a:gd name="connsiteX3" fmla="*/ 1624483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44940 w 1828800"/>
              <a:gd name="connsiteY1" fmla="*/ 0 h 914402"/>
              <a:gd name="connsiteX2" fmla="*/ 1828800 w 1828800"/>
              <a:gd name="connsiteY2" fmla="*/ 457200 h 914402"/>
              <a:gd name="connsiteX3" fmla="*/ 1624483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44940 w 1828800"/>
              <a:gd name="connsiteY1" fmla="*/ 0 h 914402"/>
              <a:gd name="connsiteX2" fmla="*/ 1828800 w 1828800"/>
              <a:gd name="connsiteY2" fmla="*/ 457200 h 914402"/>
              <a:gd name="connsiteX3" fmla="*/ 1644940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44940" y="0"/>
                </a:lnTo>
                <a:lnTo>
                  <a:pt x="1828800" y="457200"/>
                </a:lnTo>
                <a:lnTo>
                  <a:pt x="1644940" y="914402"/>
                </a:lnTo>
                <a:lnTo>
                  <a:pt x="0" y="914400"/>
                </a:lnTo>
                <a:lnTo>
                  <a:pt x="0" y="457202"/>
                </a:lnTo>
                <a:close/>
              </a:path>
            </a:pathLst>
          </a:custGeom>
          <a:solidFill>
            <a:schemeClr val="accent5"/>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smtClean="0">
              <a:solidFill>
                <a:schemeClr val="bg1"/>
              </a:solidFill>
            </a:endParaRPr>
          </a:p>
        </p:txBody>
      </p:sp>
      <p:sp>
        <p:nvSpPr>
          <p:cNvPr id="28" name="Rectangle 18"/>
          <p:cNvSpPr txBox="1"/>
          <p:nvPr>
            <p:custDataLst>
              <p:tags r:id="rId16"/>
            </p:custDataLst>
          </p:nvPr>
        </p:nvSpPr>
        <p:spPr bwMode="gray">
          <a:xfrm>
            <a:off x="609600" y="4437815"/>
            <a:ext cx="1870961" cy="217552"/>
          </a:xfrm>
          <a:prstGeom prst="rect">
            <a:avLst/>
          </a:prstGeom>
          <a:noFill/>
          <a:ln>
            <a:noFill/>
          </a:ln>
          <a:effectLst/>
          <a:extLst/>
        </p:spPr>
        <p:txBody>
          <a:bodyPr vert="horz" wrap="square" lIns="274320" tIns="0" rIns="0" bIns="0" numCol="1" anchor="ctr" anchorCtr="0" compatLnSpc="1">
            <a:prstTxWarp prst="textNoShape">
              <a:avLst/>
            </a:prstTxWarp>
            <a:no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600" b="1" dirty="0" smtClean="0">
                <a:solidFill>
                  <a:schemeClr val="bg1"/>
                </a:solidFill>
              </a:rPr>
              <a:t>Recommendations submitted to MPUC</a:t>
            </a:r>
          </a:p>
          <a:p>
            <a:r>
              <a:rPr lang="en-US" sz="1600" b="1" dirty="0" smtClean="0">
                <a:solidFill>
                  <a:schemeClr val="bg1"/>
                </a:solidFill>
              </a:rPr>
              <a:t>7/29/13</a:t>
            </a:r>
          </a:p>
        </p:txBody>
      </p:sp>
    </p:spTree>
    <p:extLst>
      <p:ext uri="{BB962C8B-B14F-4D97-AF65-F5344CB8AC3E}">
        <p14:creationId xmlns:p14="http://schemas.microsoft.com/office/powerpoint/2010/main" val="4001508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9762"/>
          </a:xfrm>
        </p:spPr>
        <p:txBody>
          <a:bodyPr/>
          <a:lstStyle/>
          <a:p>
            <a:r>
              <a:rPr lang="en-US" sz="2000" dirty="0" smtClean="0">
                <a:solidFill>
                  <a:srgbClr val="0070C0"/>
                </a:solidFill>
              </a:rPr>
              <a:t>The good news is that we made the cut!</a:t>
            </a:r>
            <a:endParaRPr lang="en-US" sz="2000" dirty="0">
              <a:solidFill>
                <a:srgbClr val="0070C0"/>
              </a:solidFill>
            </a:endParaRPr>
          </a:p>
        </p:txBody>
      </p:sp>
      <p:sp>
        <p:nvSpPr>
          <p:cNvPr id="5" name="Content Placeholder 4"/>
          <p:cNvSpPr>
            <a:spLocks noGrp="1"/>
          </p:cNvSpPr>
          <p:nvPr>
            <p:ph idx="1"/>
          </p:nvPr>
        </p:nvSpPr>
        <p:spPr>
          <a:xfrm>
            <a:off x="457200" y="1066800"/>
            <a:ext cx="7620000" cy="5334000"/>
          </a:xfrm>
        </p:spPr>
        <p:txBody>
          <a:bodyPr>
            <a:normAutofit fontScale="85000" lnSpcReduction="20000"/>
          </a:bodyPr>
          <a:lstStyle/>
          <a:p>
            <a:r>
              <a:rPr lang="en-US" i="1" dirty="0"/>
              <a:t>The RDF advisory group strongly supported providing a $4.5 million block grant for the </a:t>
            </a:r>
            <a:r>
              <a:rPr lang="en-US" i="1" dirty="0" err="1"/>
              <a:t>MnSCU</a:t>
            </a:r>
            <a:r>
              <a:rPr lang="en-US" i="1" dirty="0"/>
              <a:t> proposal. The RDF advisory group believes the proposal has the </a:t>
            </a:r>
            <a:r>
              <a:rPr lang="en-US" i="1" dirty="0">
                <a:solidFill>
                  <a:srgbClr val="0070C0"/>
                </a:solidFill>
              </a:rPr>
              <a:t>potential for the development of a coordinated and well-managed program to solicit research projects that are relevant to Minnesota and also the ability to have the research incorporated into a jobs training program</a:t>
            </a:r>
            <a:r>
              <a:rPr lang="en-US" i="1" dirty="0"/>
              <a:t>. The statewide aspect is very attractive and the proposal anticipates </a:t>
            </a:r>
            <a:r>
              <a:rPr lang="en-US" i="1" dirty="0">
                <a:solidFill>
                  <a:srgbClr val="0070C0"/>
                </a:solidFill>
              </a:rPr>
              <a:t>beneficial partnerships/linkages </a:t>
            </a:r>
            <a:r>
              <a:rPr lang="en-US" i="1" dirty="0"/>
              <a:t>between academics, industry, agriculture, existing workforce specialists, students currently enrolled in workforce training programs, and local community stakeholders. The program also allows </a:t>
            </a:r>
            <a:r>
              <a:rPr lang="en-US" i="1" dirty="0">
                <a:solidFill>
                  <a:srgbClr val="0070C0"/>
                </a:solidFill>
              </a:rPr>
              <a:t>researchers at smaller campuses </a:t>
            </a:r>
            <a:r>
              <a:rPr lang="en-US" i="1" dirty="0"/>
              <a:t>to compete for funds.</a:t>
            </a:r>
            <a:endParaRPr lang="en-US" dirty="0"/>
          </a:p>
          <a:p>
            <a:endParaRPr lang="en-US" dirty="0"/>
          </a:p>
          <a:p>
            <a:r>
              <a:rPr lang="en-US" i="1" dirty="0"/>
              <a:t>Although the RDF advisory group recommended a $4.5 million block grant award to </a:t>
            </a:r>
            <a:r>
              <a:rPr lang="en-US" i="1" dirty="0" err="1"/>
              <a:t>MnSCU</a:t>
            </a:r>
            <a:r>
              <a:rPr lang="en-US" i="1" dirty="0"/>
              <a:t>, the Company is proposing Commission approval of </a:t>
            </a:r>
            <a:r>
              <a:rPr lang="en-US" i="1" dirty="0" err="1"/>
              <a:t>MnSCU’s</a:t>
            </a:r>
            <a:r>
              <a:rPr lang="en-US" i="1" dirty="0"/>
              <a:t> request for $5.5 million. The RDF advisory group and the </a:t>
            </a:r>
            <a:r>
              <a:rPr lang="en-US" i="1" dirty="0" smtClean="0"/>
              <a:t>Company</a:t>
            </a:r>
            <a:r>
              <a:rPr lang="en-US" dirty="0"/>
              <a:t> </a:t>
            </a:r>
            <a:r>
              <a:rPr lang="en-US" i="1" dirty="0" smtClean="0"/>
              <a:t>are </a:t>
            </a:r>
            <a:r>
              <a:rPr lang="en-US" i="1" dirty="0"/>
              <a:t>proposing RDF grants awards for EP and R&amp;D projects in the full amount requested by the applicants, and propose to do the same for </a:t>
            </a:r>
            <a:r>
              <a:rPr lang="en-US" i="1" dirty="0" err="1"/>
              <a:t>MnSCU</a:t>
            </a:r>
            <a:r>
              <a:rPr lang="en-US" i="1" dirty="0"/>
              <a:t>. The Company believes </a:t>
            </a:r>
            <a:r>
              <a:rPr lang="en-US" i="1" dirty="0" err="1">
                <a:solidFill>
                  <a:srgbClr val="0070C0"/>
                </a:solidFill>
              </a:rPr>
              <a:t>MnSCU’s</a:t>
            </a:r>
            <a:r>
              <a:rPr lang="en-US" i="1" dirty="0">
                <a:solidFill>
                  <a:srgbClr val="0070C0"/>
                </a:solidFill>
              </a:rPr>
              <a:t> proposal is exemplary </a:t>
            </a:r>
            <a:r>
              <a:rPr lang="en-US" i="1" dirty="0"/>
              <a:t>and their grant request should also be fully funded. If the Commission approves a grant award for </a:t>
            </a:r>
            <a:r>
              <a:rPr lang="en-US" i="1" dirty="0" err="1"/>
              <a:t>MnSCU</a:t>
            </a:r>
            <a:r>
              <a:rPr lang="en-US" i="1" dirty="0"/>
              <a:t>, we will then enter into a RDF grant contract with the institution and submit it to the Department of Commerce for review and approval.</a:t>
            </a:r>
            <a:endParaRPr lang="en-US" dirty="0"/>
          </a:p>
        </p:txBody>
      </p:sp>
      <p:sp>
        <p:nvSpPr>
          <p:cNvPr id="4" name="Slide Number Placeholder 3"/>
          <p:cNvSpPr>
            <a:spLocks noGrp="1"/>
          </p:cNvSpPr>
          <p:nvPr>
            <p:ph type="sldNum" sz="quarter" idx="12"/>
          </p:nvPr>
        </p:nvSpPr>
        <p:spPr/>
        <p:txBody>
          <a:bodyPr/>
          <a:lstStyle/>
          <a:p>
            <a:fld id="{D43D0C77-1017-45EE-AFED-67C0A5197F02}" type="slidenum">
              <a:rPr lang="en-US" smtClean="0">
                <a:uFillTx/>
              </a:rPr>
              <a:pPr/>
              <a:t>7</a:t>
            </a:fld>
            <a:endParaRPr lang="en-US">
              <a:uFillTx/>
            </a:endParaRPr>
          </a:p>
        </p:txBody>
      </p:sp>
      <p:sp>
        <p:nvSpPr>
          <p:cNvPr id="3" name="TextBox 2"/>
          <p:cNvSpPr txBox="1"/>
          <p:nvPr/>
        </p:nvSpPr>
        <p:spPr>
          <a:xfrm>
            <a:off x="457200" y="6400800"/>
            <a:ext cx="7620000" cy="307777"/>
          </a:xfrm>
          <a:prstGeom prst="rect">
            <a:avLst/>
          </a:prstGeom>
          <a:noFill/>
        </p:spPr>
        <p:txBody>
          <a:bodyPr wrap="square" rtlCol="0">
            <a:spAutoFit/>
          </a:bodyPr>
          <a:lstStyle/>
          <a:p>
            <a:r>
              <a:rPr lang="en-US" sz="1400" dirty="0" smtClean="0"/>
              <a:t>Source:  Xcel Energy RDF Selection Report</a:t>
            </a:r>
            <a:endParaRPr lang="en-US" sz="1400" dirty="0"/>
          </a:p>
        </p:txBody>
      </p:sp>
    </p:spTree>
    <p:extLst>
      <p:ext uri="{BB962C8B-B14F-4D97-AF65-F5344CB8AC3E}">
        <p14:creationId xmlns:p14="http://schemas.microsoft.com/office/powerpoint/2010/main" val="18152350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9762"/>
          </a:xfrm>
        </p:spPr>
        <p:txBody>
          <a:bodyPr/>
          <a:lstStyle/>
          <a:p>
            <a:r>
              <a:rPr lang="en-US" sz="2000" dirty="0" smtClean="0">
                <a:solidFill>
                  <a:srgbClr val="0070C0"/>
                </a:solidFill>
              </a:rPr>
              <a:t>In addition the Anoka-Ramsey project also made the cut!</a:t>
            </a:r>
            <a:endParaRPr lang="en-US" sz="2000" dirty="0">
              <a:solidFill>
                <a:srgbClr val="0070C0"/>
              </a:solidFill>
            </a:endParaRPr>
          </a:p>
        </p:txBody>
      </p:sp>
      <p:sp>
        <p:nvSpPr>
          <p:cNvPr id="5" name="Content Placeholder 4"/>
          <p:cNvSpPr>
            <a:spLocks noGrp="1"/>
          </p:cNvSpPr>
          <p:nvPr>
            <p:ph idx="1"/>
          </p:nvPr>
        </p:nvSpPr>
        <p:spPr>
          <a:xfrm>
            <a:off x="457200" y="1066800"/>
            <a:ext cx="7620000" cy="5334000"/>
          </a:xfrm>
        </p:spPr>
        <p:txBody>
          <a:bodyPr>
            <a:normAutofit/>
          </a:bodyPr>
          <a:lstStyle/>
          <a:p>
            <a:pPr marL="114300" indent="0">
              <a:buNone/>
            </a:pPr>
            <a:r>
              <a:rPr lang="en-US" sz="2000" u="sng" dirty="0"/>
              <a:t>Project Goal</a:t>
            </a:r>
            <a:r>
              <a:rPr lang="en-US" sz="2000" dirty="0"/>
              <a:t>: To demonstrate three types of solar energy deployment which will be </a:t>
            </a:r>
            <a:r>
              <a:rPr lang="en-US" sz="2000" dirty="0" smtClean="0"/>
              <a:t>a living</a:t>
            </a:r>
            <a:r>
              <a:rPr lang="en-US" sz="2000" dirty="0"/>
              <a:t>, hands-on laboratory for research and skills development</a:t>
            </a:r>
            <a:r>
              <a:rPr lang="en-US" sz="2000" dirty="0" smtClean="0"/>
              <a:t>.</a:t>
            </a:r>
            <a:br>
              <a:rPr lang="en-US" sz="2000" dirty="0" smtClean="0"/>
            </a:br>
            <a:endParaRPr lang="en-US" sz="2000" dirty="0"/>
          </a:p>
          <a:p>
            <a:pPr marL="114300" indent="0">
              <a:buNone/>
            </a:pPr>
            <a:r>
              <a:rPr lang="en-US" sz="2000" u="sng" dirty="0" smtClean="0"/>
              <a:t>Project </a:t>
            </a:r>
            <a:r>
              <a:rPr lang="en-US" sz="2000" u="sng" dirty="0"/>
              <a:t>Description</a:t>
            </a:r>
            <a:r>
              <a:rPr lang="en-US" sz="2000" dirty="0"/>
              <a:t>: ARCC will be installing two photovoltaic (PV) arrays, a </a:t>
            </a:r>
            <a:r>
              <a:rPr lang="en-US" sz="2000" dirty="0" smtClean="0"/>
              <a:t>unique ground-mount </a:t>
            </a:r>
            <a:r>
              <a:rPr lang="en-US" sz="2000" dirty="0"/>
              <a:t>array and a roof-mounted array on its Training Center, as well as </a:t>
            </a:r>
            <a:r>
              <a:rPr lang="en-US" sz="2000" dirty="0" smtClean="0"/>
              <a:t>a solar </a:t>
            </a:r>
            <a:r>
              <a:rPr lang="en-US" sz="2000" dirty="0"/>
              <a:t>electric vehicle (EV) charging station that is integrated with a carport outside </a:t>
            </a:r>
            <a:r>
              <a:rPr lang="en-US" sz="2000" dirty="0" smtClean="0"/>
              <a:t>its main </a:t>
            </a:r>
            <a:r>
              <a:rPr lang="en-US" sz="2000" dirty="0"/>
              <a:t>administrative building. The solar arrays and the EV charging station will </a:t>
            </a:r>
            <a:r>
              <a:rPr lang="en-US" sz="2000" dirty="0" smtClean="0"/>
              <a:t>be monitored </a:t>
            </a:r>
            <a:r>
              <a:rPr lang="en-US" sz="2000" dirty="0"/>
              <a:t>for performance data and will also be hands-on laboratories </a:t>
            </a:r>
            <a:r>
              <a:rPr lang="en-US" sz="2000" dirty="0" smtClean="0"/>
              <a:t>integrated with </a:t>
            </a:r>
            <a:r>
              <a:rPr lang="en-US" sz="2000" dirty="0"/>
              <a:t>solar energy related coursework and energy research activities at ARCC. </a:t>
            </a:r>
            <a:endParaRPr lang="en-US" sz="2000" dirty="0" smtClean="0"/>
          </a:p>
          <a:p>
            <a:pPr marL="114300" indent="0">
              <a:buNone/>
            </a:pPr>
            <a:endParaRPr lang="en-US" sz="2000" dirty="0">
              <a:solidFill>
                <a:schemeClr val="accent2"/>
              </a:solidFill>
            </a:endParaRPr>
          </a:p>
          <a:p>
            <a:pPr marL="114300" indent="0">
              <a:buNone/>
            </a:pPr>
            <a:r>
              <a:rPr lang="en-US" sz="2000" u="sng" dirty="0" smtClean="0">
                <a:solidFill>
                  <a:schemeClr val="tx2"/>
                </a:solidFill>
              </a:rPr>
              <a:t>Installed Capacity</a:t>
            </a:r>
            <a:r>
              <a:rPr lang="en-US" sz="2000" dirty="0" smtClean="0">
                <a:solidFill>
                  <a:schemeClr val="tx2"/>
                </a:solidFill>
              </a:rPr>
              <a:t>: 458.38 kW</a:t>
            </a:r>
          </a:p>
          <a:p>
            <a:pPr marL="114300" indent="0">
              <a:buNone/>
            </a:pPr>
            <a:endParaRPr lang="en-US" sz="2000" dirty="0" smtClean="0">
              <a:solidFill>
                <a:schemeClr val="tx2"/>
              </a:solidFill>
            </a:endParaRPr>
          </a:p>
          <a:p>
            <a:pPr marL="114300" indent="0">
              <a:buNone/>
            </a:pPr>
            <a:r>
              <a:rPr lang="en-US" sz="2000" u="sng" dirty="0" smtClean="0">
                <a:solidFill>
                  <a:schemeClr val="tx2"/>
                </a:solidFill>
              </a:rPr>
              <a:t>Contact</a:t>
            </a:r>
            <a:r>
              <a:rPr lang="en-US" sz="2000" dirty="0" smtClean="0">
                <a:solidFill>
                  <a:schemeClr val="tx2"/>
                </a:solidFill>
              </a:rPr>
              <a:t>:  Jon Olson, </a:t>
            </a:r>
            <a:r>
              <a:rPr lang="en-US" sz="2000" dirty="0" smtClean="0">
                <a:solidFill>
                  <a:schemeClr val="tx2"/>
                </a:solidFill>
                <a:hlinkClick r:id="rId3"/>
              </a:rPr>
              <a:t>jon.olson@anokaramsey.edu</a:t>
            </a:r>
            <a:r>
              <a:rPr lang="en-US" sz="2000" dirty="0" smtClean="0">
                <a:solidFill>
                  <a:schemeClr val="tx2"/>
                </a:solidFill>
              </a:rPr>
              <a:t> </a:t>
            </a:r>
            <a:endParaRPr lang="en-US" sz="2000" dirty="0">
              <a:solidFill>
                <a:schemeClr val="tx2"/>
              </a:solidFill>
            </a:endParaRPr>
          </a:p>
        </p:txBody>
      </p:sp>
      <p:sp>
        <p:nvSpPr>
          <p:cNvPr id="4" name="Slide Number Placeholder 3"/>
          <p:cNvSpPr>
            <a:spLocks noGrp="1"/>
          </p:cNvSpPr>
          <p:nvPr>
            <p:ph type="sldNum" sz="quarter" idx="12"/>
          </p:nvPr>
        </p:nvSpPr>
        <p:spPr/>
        <p:txBody>
          <a:bodyPr/>
          <a:lstStyle/>
          <a:p>
            <a:fld id="{D43D0C77-1017-45EE-AFED-67C0A5197F02}" type="slidenum">
              <a:rPr lang="en-US" smtClean="0">
                <a:uFillTx/>
              </a:rPr>
              <a:pPr/>
              <a:t>8</a:t>
            </a:fld>
            <a:endParaRPr lang="en-US">
              <a:uFillTx/>
            </a:endParaRPr>
          </a:p>
        </p:txBody>
      </p:sp>
      <p:sp>
        <p:nvSpPr>
          <p:cNvPr id="3" name="TextBox 2"/>
          <p:cNvSpPr txBox="1"/>
          <p:nvPr/>
        </p:nvSpPr>
        <p:spPr>
          <a:xfrm>
            <a:off x="457200" y="6400800"/>
            <a:ext cx="7620000" cy="307777"/>
          </a:xfrm>
          <a:prstGeom prst="rect">
            <a:avLst/>
          </a:prstGeom>
          <a:noFill/>
        </p:spPr>
        <p:txBody>
          <a:bodyPr wrap="square" rtlCol="0">
            <a:spAutoFit/>
          </a:bodyPr>
          <a:lstStyle/>
          <a:p>
            <a:r>
              <a:rPr lang="en-US" sz="1400" dirty="0" smtClean="0"/>
              <a:t>Source:  Xcel Energy RDF Selection Report</a:t>
            </a:r>
            <a:endParaRPr lang="en-US" sz="1400" dirty="0"/>
          </a:p>
        </p:txBody>
      </p:sp>
    </p:spTree>
    <p:extLst>
      <p:ext uri="{BB962C8B-B14F-4D97-AF65-F5344CB8AC3E}">
        <p14:creationId xmlns:p14="http://schemas.microsoft.com/office/powerpoint/2010/main" val="29045930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411162"/>
          </a:xfrm>
        </p:spPr>
        <p:txBody>
          <a:bodyPr/>
          <a:lstStyle/>
          <a:p>
            <a:r>
              <a:rPr lang="en-US" sz="1900" dirty="0" smtClean="0">
                <a:solidFill>
                  <a:srgbClr val="0070C0"/>
                </a:solidFill>
              </a:rPr>
              <a:t>We anticipate the next steps for the </a:t>
            </a:r>
            <a:r>
              <a:rPr lang="en-US" sz="1900" dirty="0" err="1" smtClean="0">
                <a:solidFill>
                  <a:srgbClr val="0070C0"/>
                </a:solidFill>
              </a:rPr>
              <a:t>MnSCU</a:t>
            </a:r>
            <a:r>
              <a:rPr lang="en-US" sz="1900" dirty="0" smtClean="0">
                <a:solidFill>
                  <a:srgbClr val="0070C0"/>
                </a:solidFill>
              </a:rPr>
              <a:t> block grant are: </a:t>
            </a:r>
            <a:endParaRPr lang="en-US" sz="1900" dirty="0">
              <a:solidFill>
                <a:srgbClr val="0070C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73009399"/>
              </p:ext>
            </p:extLst>
          </p:nvPr>
        </p:nvGraphicFramePr>
        <p:xfrm>
          <a:off x="457200" y="838199"/>
          <a:ext cx="7620000" cy="3993772"/>
        </p:xfrm>
        <a:graphic>
          <a:graphicData uri="http://schemas.openxmlformats.org/drawingml/2006/table">
            <a:tbl>
              <a:tblPr firstRow="1" bandRow="1">
                <a:tableStyleId>{5C22544A-7EE6-4342-B048-85BDC9FD1C3A}</a:tableStyleId>
              </a:tblPr>
              <a:tblGrid>
                <a:gridCol w="4648200"/>
                <a:gridCol w="2971800"/>
              </a:tblGrid>
              <a:tr h="412370">
                <a:tc>
                  <a:txBody>
                    <a:bodyPr/>
                    <a:lstStyle/>
                    <a:p>
                      <a:r>
                        <a:rPr lang="en-US" dirty="0" smtClean="0"/>
                        <a:t>Activity</a:t>
                      </a:r>
                      <a:endParaRPr lang="en-US" dirty="0"/>
                    </a:p>
                  </a:txBody>
                  <a:tcPr/>
                </a:tc>
                <a:tc>
                  <a:txBody>
                    <a:bodyPr/>
                    <a:lstStyle/>
                    <a:p>
                      <a:r>
                        <a:rPr lang="en-US" dirty="0" smtClean="0"/>
                        <a:t>Deadline</a:t>
                      </a:r>
                      <a:endParaRPr lang="en-US" dirty="0"/>
                    </a:p>
                  </a:txBody>
                  <a:tcPr/>
                </a:tc>
              </a:tr>
              <a:tr h="412370">
                <a:tc>
                  <a:txBody>
                    <a:bodyPr/>
                    <a:lstStyle/>
                    <a:p>
                      <a:r>
                        <a:rPr lang="en-US" dirty="0" smtClean="0"/>
                        <a:t>MPUC issues decisions selection report</a:t>
                      </a:r>
                      <a:endParaRPr lang="en-US" dirty="0"/>
                    </a:p>
                  </a:txBody>
                  <a:tcPr/>
                </a:tc>
                <a:tc>
                  <a:txBody>
                    <a:bodyPr/>
                    <a:lstStyle/>
                    <a:p>
                      <a:r>
                        <a:rPr lang="en-US" dirty="0" smtClean="0"/>
                        <a:t>January 2014</a:t>
                      </a:r>
                      <a:endParaRPr lang="en-US" dirty="0"/>
                    </a:p>
                  </a:txBody>
                  <a:tcPr/>
                </a:tc>
              </a:tr>
              <a:tr h="412370">
                <a:tc>
                  <a:txBody>
                    <a:bodyPr/>
                    <a:lstStyle/>
                    <a:p>
                      <a:r>
                        <a:rPr lang="en-US" dirty="0" smtClean="0"/>
                        <a:t>Info</a:t>
                      </a:r>
                      <a:r>
                        <a:rPr lang="en-US" baseline="0" dirty="0" smtClean="0"/>
                        <a:t> WebEx open to all </a:t>
                      </a:r>
                      <a:r>
                        <a:rPr lang="en-US" baseline="0" dirty="0" err="1" smtClean="0"/>
                        <a:t>MnSCU</a:t>
                      </a:r>
                      <a:endParaRPr lang="en-US" dirty="0"/>
                    </a:p>
                  </a:txBody>
                  <a:tcPr/>
                </a:tc>
                <a:tc>
                  <a:txBody>
                    <a:bodyPr/>
                    <a:lstStyle/>
                    <a:p>
                      <a:r>
                        <a:rPr lang="en-US" dirty="0" smtClean="0"/>
                        <a:t>Mid-January 2014</a:t>
                      </a:r>
                      <a:endParaRPr lang="en-US" dirty="0"/>
                    </a:p>
                  </a:txBody>
                  <a:tcPr/>
                </a:tc>
              </a:tr>
              <a:tr h="412370">
                <a:tc>
                  <a:txBody>
                    <a:bodyPr/>
                    <a:lstStyle/>
                    <a:p>
                      <a:r>
                        <a:rPr lang="en-US" dirty="0" err="1" smtClean="0"/>
                        <a:t>MnSCU</a:t>
                      </a:r>
                      <a:r>
                        <a:rPr lang="en-US" dirty="0" smtClean="0"/>
                        <a:t> Block Grant team reassembles</a:t>
                      </a:r>
                      <a:endParaRPr lang="en-US" dirty="0"/>
                    </a:p>
                  </a:txBody>
                  <a:tcPr/>
                </a:tc>
                <a:tc>
                  <a:txBody>
                    <a:bodyPr/>
                    <a:lstStyle/>
                    <a:p>
                      <a:r>
                        <a:rPr lang="en-US" dirty="0" smtClean="0"/>
                        <a:t>Mid-January 2014</a:t>
                      </a:r>
                      <a:endParaRPr lang="en-US" dirty="0"/>
                    </a:p>
                  </a:txBody>
                  <a:tcPr/>
                </a:tc>
              </a:tr>
              <a:tr h="412370">
                <a:tc>
                  <a:txBody>
                    <a:bodyPr/>
                    <a:lstStyle/>
                    <a:p>
                      <a:r>
                        <a:rPr lang="en-US" dirty="0" smtClean="0"/>
                        <a:t>Grant Contract</a:t>
                      </a:r>
                      <a:r>
                        <a:rPr lang="en-US" baseline="0" dirty="0" smtClean="0"/>
                        <a:t> Negotiation Complete</a:t>
                      </a:r>
                      <a:endParaRPr lang="en-US" dirty="0"/>
                    </a:p>
                  </a:txBody>
                  <a:tcPr/>
                </a:tc>
                <a:tc>
                  <a:txBody>
                    <a:bodyPr/>
                    <a:lstStyle/>
                    <a:p>
                      <a:r>
                        <a:rPr lang="en-US" dirty="0" smtClean="0"/>
                        <a:t>February 15, 2014</a:t>
                      </a:r>
                      <a:endParaRPr lang="en-US" dirty="0"/>
                    </a:p>
                  </a:txBody>
                  <a:tcPr/>
                </a:tc>
              </a:tr>
              <a:tr h="643974">
                <a:tc>
                  <a:txBody>
                    <a:bodyPr/>
                    <a:lstStyle/>
                    <a:p>
                      <a:r>
                        <a:rPr lang="en-US" dirty="0" smtClean="0"/>
                        <a:t>MnSCU</a:t>
                      </a:r>
                      <a:r>
                        <a:rPr lang="en-US" baseline="0" dirty="0" smtClean="0"/>
                        <a:t> First Round sub grant RFP issued </a:t>
                      </a:r>
                      <a:br>
                        <a:rPr lang="en-US" baseline="0" dirty="0" smtClean="0"/>
                      </a:br>
                      <a:r>
                        <a:rPr lang="en-US" sz="1400" i="1" baseline="0" dirty="0" smtClean="0"/>
                        <a:t>(call for proposals – award)</a:t>
                      </a:r>
                      <a:endParaRPr lang="en-US" sz="1400" i="1" dirty="0"/>
                    </a:p>
                  </a:txBody>
                  <a:tcPr/>
                </a:tc>
                <a:tc>
                  <a:txBody>
                    <a:bodyPr/>
                    <a:lstStyle/>
                    <a:p>
                      <a:r>
                        <a:rPr lang="en-US" dirty="0" smtClean="0"/>
                        <a:t>March 1-April 30</a:t>
                      </a:r>
                      <a:r>
                        <a:rPr lang="en-US" baseline="0" dirty="0" smtClean="0"/>
                        <a:t>, 2014</a:t>
                      </a:r>
                      <a:endParaRPr lang="en-US" dirty="0"/>
                    </a:p>
                  </a:txBody>
                  <a:tcPr/>
                </a:tc>
              </a:tr>
              <a:tr h="643974">
                <a:tc>
                  <a:txBody>
                    <a:bodyPr/>
                    <a:lstStyle/>
                    <a:p>
                      <a:r>
                        <a:rPr lang="en-US" dirty="0" smtClean="0"/>
                        <a:t>MnSCU</a:t>
                      </a:r>
                      <a:r>
                        <a:rPr lang="en-US" baseline="0" dirty="0" smtClean="0"/>
                        <a:t> Second Round sub grant RFP issued </a:t>
                      </a:r>
                      <a:br>
                        <a:rPr lang="en-US" baseline="0" dirty="0" smtClean="0"/>
                      </a:br>
                      <a:r>
                        <a:rPr lang="en-US" sz="1400" i="1" baseline="0" dirty="0" smtClean="0"/>
                        <a:t>(call for proposals – award)</a:t>
                      </a:r>
                      <a:endParaRPr lang="en-US" sz="1400" i="1" dirty="0"/>
                    </a:p>
                  </a:txBody>
                  <a:tcPr/>
                </a:tc>
                <a:tc>
                  <a:txBody>
                    <a:bodyPr/>
                    <a:lstStyle/>
                    <a:p>
                      <a:r>
                        <a:rPr lang="en-US" dirty="0" smtClean="0"/>
                        <a:t>July</a:t>
                      </a:r>
                      <a:r>
                        <a:rPr lang="en-US" baseline="0" dirty="0" smtClean="0"/>
                        <a:t> 1-August 31</a:t>
                      </a:r>
                      <a:r>
                        <a:rPr lang="en-US" dirty="0" smtClean="0"/>
                        <a:t>, 2014</a:t>
                      </a:r>
                      <a:endParaRPr lang="en-US" dirty="0"/>
                    </a:p>
                  </a:txBody>
                  <a:tcPr/>
                </a:tc>
              </a:tr>
              <a:tr h="6439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Grant ends</a:t>
                      </a:r>
                    </a:p>
                  </a:txBody>
                  <a:tcPr/>
                </a:tc>
                <a:tc>
                  <a:txBody>
                    <a:bodyPr/>
                    <a:lstStyle/>
                    <a:p>
                      <a:r>
                        <a:rPr lang="en-US" dirty="0" smtClean="0"/>
                        <a:t>Q4,</a:t>
                      </a:r>
                      <a:r>
                        <a:rPr lang="en-US" baseline="0" dirty="0" smtClean="0"/>
                        <a:t> </a:t>
                      </a:r>
                      <a:r>
                        <a:rPr lang="en-US" dirty="0" smtClean="0"/>
                        <a:t>2016</a:t>
                      </a:r>
                      <a:endParaRPr lang="en-US" dirty="0"/>
                    </a:p>
                  </a:txBody>
                  <a:tcPr/>
                </a:tc>
              </a:tr>
            </a:tbl>
          </a:graphicData>
        </a:graphic>
      </p:graphicFrame>
      <p:sp>
        <p:nvSpPr>
          <p:cNvPr id="7" name="Slide Number Placeholder 6"/>
          <p:cNvSpPr>
            <a:spLocks noGrp="1"/>
          </p:cNvSpPr>
          <p:nvPr>
            <p:ph type="sldNum" sz="quarter" idx="12"/>
          </p:nvPr>
        </p:nvSpPr>
        <p:spPr/>
        <p:txBody>
          <a:bodyPr/>
          <a:lstStyle/>
          <a:p>
            <a:fld id="{D43D0C77-1017-45EE-AFED-67C0A5197F02}" type="slidenum">
              <a:rPr lang="en-US" smtClean="0">
                <a:uFillTx/>
              </a:rPr>
              <a:pPr/>
              <a:t>9</a:t>
            </a:fld>
            <a:endParaRPr lang="en-US">
              <a:uFillTx/>
            </a:endParaRPr>
          </a:p>
        </p:txBody>
      </p:sp>
      <p:sp>
        <p:nvSpPr>
          <p:cNvPr id="6" name="TextBox 5"/>
          <p:cNvSpPr txBox="1"/>
          <p:nvPr/>
        </p:nvSpPr>
        <p:spPr>
          <a:xfrm>
            <a:off x="457200" y="4992469"/>
            <a:ext cx="7543800" cy="646331"/>
          </a:xfrm>
          <a:prstGeom prst="rect">
            <a:avLst/>
          </a:prstGeom>
          <a:noFill/>
        </p:spPr>
        <p:txBody>
          <a:bodyPr wrap="square" rtlCol="0">
            <a:spAutoFit/>
          </a:bodyPr>
          <a:lstStyle/>
          <a:p>
            <a:r>
              <a:rPr lang="en-US" dirty="0" smtClean="0">
                <a:solidFill>
                  <a:srgbClr val="0070C0"/>
                </a:solidFill>
              </a:rPr>
              <a:t>Goal is to fund up to 14 projects with a maximum request of $275,000 (+ 15% indirect costs)</a:t>
            </a:r>
            <a:endParaRPr lang="en-US" dirty="0">
              <a:solidFill>
                <a:srgbClr val="0070C0"/>
              </a:solidFill>
            </a:endParaRPr>
          </a:p>
        </p:txBody>
      </p:sp>
    </p:spTree>
    <p:extLst>
      <p:ext uri="{BB962C8B-B14F-4D97-AF65-F5344CB8AC3E}">
        <p14:creationId xmlns:p14="http://schemas.microsoft.com/office/powerpoint/2010/main" val="88343113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AME" val="SingleBoatShape"/>
</p:tagLst>
</file>

<file path=ppt/tags/tag10.xml><?xml version="1.0" encoding="utf-8"?>
<p:tagLst xmlns:a="http://schemas.openxmlformats.org/drawingml/2006/main" xmlns:r="http://schemas.openxmlformats.org/officeDocument/2006/relationships" xmlns:p="http://schemas.openxmlformats.org/presentationml/2006/main">
  <p:tag name="NAME" val="SingleBoatText"/>
</p:tagLst>
</file>

<file path=ppt/tags/tag11.xml><?xml version="1.0" encoding="utf-8"?>
<p:tagLst xmlns:a="http://schemas.openxmlformats.org/drawingml/2006/main" xmlns:r="http://schemas.openxmlformats.org/officeDocument/2006/relationships" xmlns:p="http://schemas.openxmlformats.org/presentationml/2006/main">
  <p:tag name="NAME" val="SingleBoatShape"/>
</p:tagLst>
</file>

<file path=ppt/tags/tag12.xml><?xml version="1.0" encoding="utf-8"?>
<p:tagLst xmlns:a="http://schemas.openxmlformats.org/drawingml/2006/main" xmlns:r="http://schemas.openxmlformats.org/officeDocument/2006/relationships" xmlns:p="http://schemas.openxmlformats.org/presentationml/2006/main">
  <p:tag name="NAME" val="SingleBoatText"/>
</p:tagLst>
</file>

<file path=ppt/tags/tag13.xml><?xml version="1.0" encoding="utf-8"?>
<p:tagLst xmlns:a="http://schemas.openxmlformats.org/drawingml/2006/main" xmlns:r="http://schemas.openxmlformats.org/officeDocument/2006/relationships" xmlns:p="http://schemas.openxmlformats.org/presentationml/2006/main">
  <p:tag name="NAME" val="SingleBoatShape"/>
</p:tagLst>
</file>

<file path=ppt/tags/tag14.xml><?xml version="1.0" encoding="utf-8"?>
<p:tagLst xmlns:a="http://schemas.openxmlformats.org/drawingml/2006/main" xmlns:r="http://schemas.openxmlformats.org/officeDocument/2006/relationships" xmlns:p="http://schemas.openxmlformats.org/presentationml/2006/main">
  <p:tag name="NAME" val="SingleBoatText"/>
</p:tagLst>
</file>

<file path=ppt/tags/tag15.xml><?xml version="1.0" encoding="utf-8"?>
<p:tagLst xmlns:a="http://schemas.openxmlformats.org/drawingml/2006/main" xmlns:r="http://schemas.openxmlformats.org/officeDocument/2006/relationships" xmlns:p="http://schemas.openxmlformats.org/presentationml/2006/main">
  <p:tag name="NAME" val="SingleBoatShape"/>
</p:tagLst>
</file>

<file path=ppt/tags/tag16.xml><?xml version="1.0" encoding="utf-8"?>
<p:tagLst xmlns:a="http://schemas.openxmlformats.org/drawingml/2006/main" xmlns:r="http://schemas.openxmlformats.org/officeDocument/2006/relationships" xmlns:p="http://schemas.openxmlformats.org/presentationml/2006/main">
  <p:tag name="NAME" val="SingleBoatText"/>
</p:tagLst>
</file>

<file path=ppt/tags/tag2.xml><?xml version="1.0" encoding="utf-8"?>
<p:tagLst xmlns:a="http://schemas.openxmlformats.org/drawingml/2006/main" xmlns:r="http://schemas.openxmlformats.org/officeDocument/2006/relationships" xmlns:p="http://schemas.openxmlformats.org/presentationml/2006/main">
  <p:tag name="NAME" val="SingleBoatText"/>
</p:tagLst>
</file>

<file path=ppt/tags/tag3.xml><?xml version="1.0" encoding="utf-8"?>
<p:tagLst xmlns:a="http://schemas.openxmlformats.org/drawingml/2006/main" xmlns:r="http://schemas.openxmlformats.org/officeDocument/2006/relationships" xmlns:p="http://schemas.openxmlformats.org/presentationml/2006/main">
  <p:tag name="NAME" val="SingleBoatShape"/>
</p:tagLst>
</file>

<file path=ppt/tags/tag4.xml><?xml version="1.0" encoding="utf-8"?>
<p:tagLst xmlns:a="http://schemas.openxmlformats.org/drawingml/2006/main" xmlns:r="http://schemas.openxmlformats.org/officeDocument/2006/relationships" xmlns:p="http://schemas.openxmlformats.org/presentationml/2006/main">
  <p:tag name="NAME" val="SingleBoatText"/>
</p:tagLst>
</file>

<file path=ppt/tags/tag5.xml><?xml version="1.0" encoding="utf-8"?>
<p:tagLst xmlns:a="http://schemas.openxmlformats.org/drawingml/2006/main" xmlns:r="http://schemas.openxmlformats.org/officeDocument/2006/relationships" xmlns:p="http://schemas.openxmlformats.org/presentationml/2006/main">
  <p:tag name="NAME" val="SingleBoatShape"/>
</p:tagLst>
</file>

<file path=ppt/tags/tag6.xml><?xml version="1.0" encoding="utf-8"?>
<p:tagLst xmlns:a="http://schemas.openxmlformats.org/drawingml/2006/main" xmlns:r="http://schemas.openxmlformats.org/officeDocument/2006/relationships" xmlns:p="http://schemas.openxmlformats.org/presentationml/2006/main">
  <p:tag name="NAME" val="SingleBoatText"/>
</p:tagLst>
</file>

<file path=ppt/tags/tag7.xml><?xml version="1.0" encoding="utf-8"?>
<p:tagLst xmlns:a="http://schemas.openxmlformats.org/drawingml/2006/main" xmlns:r="http://schemas.openxmlformats.org/officeDocument/2006/relationships" xmlns:p="http://schemas.openxmlformats.org/presentationml/2006/main">
  <p:tag name="NAME" val="SingleBoatShape"/>
</p:tagLst>
</file>

<file path=ppt/tags/tag8.xml><?xml version="1.0" encoding="utf-8"?>
<p:tagLst xmlns:a="http://schemas.openxmlformats.org/drawingml/2006/main" xmlns:r="http://schemas.openxmlformats.org/officeDocument/2006/relationships" xmlns:p="http://schemas.openxmlformats.org/presentationml/2006/main">
  <p:tag name="NAME" val="SingleBoatText"/>
</p:tagLst>
</file>

<file path=ppt/tags/tag9.xml><?xml version="1.0" encoding="utf-8"?>
<p:tagLst xmlns:a="http://schemas.openxmlformats.org/drawingml/2006/main" xmlns:r="http://schemas.openxmlformats.org/officeDocument/2006/relationships" xmlns:p="http://schemas.openxmlformats.org/presentationml/2006/main">
  <p:tag name="NAME" val="SingleBoatShap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37</TotalTime>
  <Words>1070</Words>
  <Application>Microsoft Office PowerPoint</Application>
  <PresentationFormat>On-screen Show (4:3)</PresentationFormat>
  <Paragraphs>171</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Adjacency</vt:lpstr>
      <vt:lpstr>Minnesota Energy Center MN Renewable Energy Roundtable October 24, 2013</vt:lpstr>
      <vt:lpstr>The Minnesota Energy Center was established in 2013 to support energy-related programs in the State to meet current and future workforce needs</vt:lpstr>
      <vt:lpstr>2013 accomplishments to date…</vt:lpstr>
      <vt:lpstr>As we look forward to the year ahead, our priorities have been identified</vt:lpstr>
      <vt:lpstr>To recap highlights of the Xcel Energy Renewable Development Fund opportunity</vt:lpstr>
      <vt:lpstr>Thank you for everyone’s patience</vt:lpstr>
      <vt:lpstr>The good news is that we made the cut!</vt:lpstr>
      <vt:lpstr>In addition the Anoka-Ramsey project also made the cut!</vt:lpstr>
      <vt:lpstr>We anticipate the next steps for the MnSCU block grant are: </vt:lpstr>
      <vt:lpstr>Next steps for the Minnesota Energy Center</vt:lpstr>
      <vt:lpstr>Contact Information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Minnesota Energy Center 2013 Fall CAO/CSAO/Dean Conference</dc:title>
  <dc:creator>bpeterson</dc:creator>
  <cp:lastModifiedBy>Jennifer Berquam</cp:lastModifiedBy>
  <cp:revision>4</cp:revision>
  <cp:lastPrinted>2013-10-22T14:33:20Z</cp:lastPrinted>
  <dcterms:created xsi:type="dcterms:W3CDTF">2013-10-22T13:56:02Z</dcterms:created>
  <dcterms:modified xsi:type="dcterms:W3CDTF">2013-10-23T17:07:10Z</dcterms:modified>
</cp:coreProperties>
</file>