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20" r:id="rId1"/>
  </p:sldMasterIdLst>
  <p:notesMasterIdLst>
    <p:notesMasterId r:id="rId17"/>
  </p:notesMasterIdLst>
  <p:sldIdLst>
    <p:sldId id="256" r:id="rId2"/>
    <p:sldId id="307" r:id="rId3"/>
    <p:sldId id="312" r:id="rId4"/>
    <p:sldId id="300" r:id="rId5"/>
    <p:sldId id="308" r:id="rId6"/>
    <p:sldId id="298" r:id="rId7"/>
    <p:sldId id="303" r:id="rId8"/>
    <p:sldId id="301" r:id="rId9"/>
    <p:sldId id="288" r:id="rId10"/>
    <p:sldId id="285" r:id="rId11"/>
    <p:sldId id="286" r:id="rId12"/>
    <p:sldId id="287" r:id="rId13"/>
    <p:sldId id="304" r:id="rId14"/>
    <p:sldId id="313" r:id="rId15"/>
    <p:sldId id="266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3669" autoAdjust="0"/>
  </p:normalViewPr>
  <p:slideViewPr>
    <p:cSldViewPr>
      <p:cViewPr>
        <p:scale>
          <a:sx n="73" d="100"/>
          <a:sy n="73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99352F8-7C83-4F5C-A547-D05A3A2F89A2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BAA1039-A31D-4D41-AEDE-FA1AD5109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638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r>
              <a:rPr lang="en-US" dirty="0" smtClean="0"/>
              <a:t>State Population: 5,344,861</a:t>
            </a:r>
          </a:p>
          <a:p>
            <a:pPr defTabSz="931774">
              <a:defRPr/>
            </a:pPr>
            <a:r>
              <a:rPr lang="en-US" dirty="0" smtClean="0"/>
              <a:t>Labor</a:t>
            </a:r>
            <a:r>
              <a:rPr lang="en-US" baseline="0" dirty="0" smtClean="0"/>
              <a:t> Force: 2,408,332 (45%)</a:t>
            </a:r>
          </a:p>
          <a:p>
            <a:pPr defTabSz="931774">
              <a:defRPr/>
            </a:pPr>
            <a:r>
              <a:rPr lang="en-US" baseline="0" dirty="0" smtClean="0"/>
              <a:t>Pathways: 760,801 (31.6%)</a:t>
            </a:r>
          </a:p>
          <a:p>
            <a:pPr defTabSz="931774">
              <a:defRPr/>
            </a:pPr>
            <a:endParaRPr lang="en-US" baseline="0" dirty="0" smtClean="0"/>
          </a:p>
          <a:p>
            <a:r>
              <a:rPr lang="en-US" dirty="0" smtClean="0"/>
              <a:t>22 Counties: 163,410</a:t>
            </a:r>
          </a:p>
          <a:p>
            <a:r>
              <a:rPr lang="en-US" dirty="0" smtClean="0"/>
              <a:t>Labor Force: 73,535 (45%)</a:t>
            </a:r>
          </a:p>
          <a:p>
            <a:r>
              <a:rPr lang="en-US" dirty="0" smtClean="0"/>
              <a:t>Pathways: 23,530 (32%)</a:t>
            </a:r>
          </a:p>
          <a:p>
            <a:endParaRPr lang="en-US" dirty="0" smtClean="0"/>
          </a:p>
          <a:p>
            <a:r>
              <a:rPr lang="en-US" dirty="0" smtClean="0"/>
              <a:t>Marshall</a:t>
            </a:r>
            <a:r>
              <a:rPr lang="en-US" baseline="0" dirty="0" smtClean="0"/>
              <a:t> and Worthington: 25,000</a:t>
            </a:r>
          </a:p>
          <a:p>
            <a:r>
              <a:rPr lang="en-US" baseline="0" dirty="0" smtClean="0"/>
              <a:t>Labor Force: 11,250</a:t>
            </a:r>
          </a:p>
          <a:p>
            <a:r>
              <a:rPr lang="en-US" baseline="0" dirty="0" smtClean="0"/>
              <a:t>Pathways: 3,600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AA1039-A31D-4D41-AEDE-FA1AD510901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074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7F83A967-FE50-4B6A-84E3-9E4306B591B7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9424AB7-7962-4F66-B6F8-A6DDB30DFA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3A967-FE50-4B6A-84E3-9E4306B591B7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24AB7-7962-4F66-B6F8-A6DDB30DFA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3A967-FE50-4B6A-84E3-9E4306B591B7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24AB7-7962-4F66-B6F8-A6DDB30DFA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3A967-FE50-4B6A-84E3-9E4306B591B7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24AB7-7962-4F66-B6F8-A6DDB30DFA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3A967-FE50-4B6A-84E3-9E4306B591B7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24AB7-7962-4F66-B6F8-A6DDB30DFA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3A967-FE50-4B6A-84E3-9E4306B591B7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24AB7-7962-4F66-B6F8-A6DDB30DFA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F83A967-FE50-4B6A-84E3-9E4306B591B7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9424AB7-7962-4F66-B6F8-A6DDB30DFA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7F83A967-FE50-4B6A-84E3-9E4306B591B7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9424AB7-7962-4F66-B6F8-A6DDB30DFA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3A967-FE50-4B6A-84E3-9E4306B591B7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24AB7-7962-4F66-B6F8-A6DDB30DFA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3A967-FE50-4B6A-84E3-9E4306B591B7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24AB7-7962-4F66-B6F8-A6DDB30DFA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3A967-FE50-4B6A-84E3-9E4306B591B7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24AB7-7962-4F66-B6F8-A6DDB30DFA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F83A967-FE50-4B6A-84E3-9E4306B591B7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9424AB7-7962-4F66-B6F8-A6DDB30DFA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mnabe.org/programs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pthomas@starpoint.ne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lasp.org/admin/site/documents/files/BSW_Sources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914401"/>
            <a:ext cx="7772400" cy="1676400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en-US" sz="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FastTRAC</a:t>
            </a:r>
            <a:endParaRPr lang="en-US" sz="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4400" y="4343400"/>
            <a:ext cx="7543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latin typeface="+mj-lt"/>
              </a:rPr>
              <a:t>Training for a Better Workforce in Southwest Minnesota</a:t>
            </a:r>
            <a:endParaRPr lang="en-US" sz="4000" i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28600" y="1143000"/>
            <a:ext cx="8534400" cy="10668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FastTRAC Funding in SW Minnesota: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09600" y="2249488"/>
            <a:ext cx="8153400" cy="4151312"/>
          </a:xfrm>
        </p:spPr>
        <p:txBody>
          <a:bodyPr>
            <a:normAutofit fontScale="25000" lnSpcReduction="20000"/>
          </a:bodyPr>
          <a:lstStyle/>
          <a:p>
            <a:pPr marL="109728" indent="0">
              <a:buClrTx/>
              <a:buNone/>
            </a:pPr>
            <a:r>
              <a:rPr lang="en-US" sz="4800" b="1" u="sng" dirty="0" smtClean="0"/>
              <a:t>GRANT</a:t>
            </a:r>
            <a:r>
              <a:rPr lang="en-US" sz="4800" b="1" dirty="0" smtClean="0"/>
              <a:t>					</a:t>
            </a:r>
            <a:r>
              <a:rPr lang="en-US" sz="4800" b="1" u="sng" dirty="0" smtClean="0"/>
              <a:t>ALLOCATION	</a:t>
            </a:r>
            <a:r>
              <a:rPr lang="en-US" sz="4800" b="1" dirty="0" smtClean="0"/>
              <a:t>	</a:t>
            </a:r>
            <a:r>
              <a:rPr lang="en-US" sz="4800" b="1" u="sng" dirty="0" smtClean="0"/>
              <a:t>GRANT PERIOD</a:t>
            </a:r>
            <a:r>
              <a:rPr lang="en-US" sz="4800" b="1" dirty="0" smtClean="0"/>
              <a:t>					</a:t>
            </a:r>
            <a:endParaRPr lang="en-US" sz="4800" dirty="0" smtClean="0"/>
          </a:p>
          <a:p>
            <a:pPr marL="109728" indent="0">
              <a:buClrTx/>
              <a:buNone/>
            </a:pPr>
            <a:r>
              <a:rPr lang="en-US" sz="4800" b="1" dirty="0" smtClean="0"/>
              <a:t>WIA 10%					$218,700		12/1/03 – 12/1/05</a:t>
            </a:r>
            <a:endParaRPr lang="en-US" sz="4800" dirty="0" smtClean="0"/>
          </a:p>
          <a:p>
            <a:pPr marL="109728" indent="0">
              <a:buClrTx/>
              <a:buNone/>
            </a:pPr>
            <a:r>
              <a:rPr lang="en-US" sz="4800" b="1" dirty="0" smtClean="0"/>
              <a:t>(BRIDGING THE HEALTHCARE CAREER ACADEMIES GAP)</a:t>
            </a:r>
            <a:endParaRPr lang="en-US" sz="4800" dirty="0" smtClean="0"/>
          </a:p>
          <a:p>
            <a:pPr>
              <a:buClrTx/>
              <a:buNone/>
            </a:pPr>
            <a:r>
              <a:rPr lang="en-US" sz="4800" b="1" dirty="0" smtClean="0"/>
              <a:t> </a:t>
            </a:r>
            <a:endParaRPr lang="en-US" sz="4800" dirty="0" smtClean="0"/>
          </a:p>
          <a:p>
            <a:pPr marL="109728" indent="0">
              <a:buClrTx/>
              <a:buNone/>
            </a:pPr>
            <a:r>
              <a:rPr lang="en-US" sz="4800" b="1" dirty="0" smtClean="0"/>
              <a:t>MCKNIGHT FOUNDATION				$200,000		3/22/04 – 12/31/06</a:t>
            </a:r>
            <a:endParaRPr lang="en-US" sz="4800" dirty="0" smtClean="0"/>
          </a:p>
          <a:p>
            <a:pPr marL="109728" indent="0">
              <a:buClrTx/>
              <a:buNone/>
            </a:pPr>
            <a:r>
              <a:rPr lang="en-US" sz="4800" b="1" dirty="0" smtClean="0"/>
              <a:t>(HEATLH CAREERS PREPATORY ACADEMY PROJECT)</a:t>
            </a:r>
            <a:endParaRPr lang="en-US" sz="4800" dirty="0" smtClean="0"/>
          </a:p>
          <a:p>
            <a:pPr>
              <a:buClrTx/>
              <a:buNone/>
            </a:pPr>
            <a:r>
              <a:rPr lang="en-US" sz="4800" b="1" dirty="0" smtClean="0"/>
              <a:t> </a:t>
            </a:r>
            <a:endParaRPr lang="en-US" sz="4800" dirty="0" smtClean="0"/>
          </a:p>
          <a:p>
            <a:pPr marL="109728" indent="0">
              <a:buClrTx/>
              <a:buNone/>
            </a:pPr>
            <a:r>
              <a:rPr lang="en-US" sz="4800" b="1" dirty="0" smtClean="0"/>
              <a:t>OTTO BREMER				$78,000		7/1/03 – 6/30/05</a:t>
            </a:r>
            <a:endParaRPr lang="en-US" sz="4800" dirty="0" smtClean="0"/>
          </a:p>
          <a:p>
            <a:pPr marL="109728" indent="0">
              <a:buClrTx/>
              <a:buNone/>
            </a:pPr>
            <a:r>
              <a:rPr lang="en-US" sz="4800" b="1" dirty="0" smtClean="0"/>
              <a:t>(PIC/ABE PLACEMENT GRANT)</a:t>
            </a:r>
            <a:endParaRPr lang="en-US" sz="4800" dirty="0" smtClean="0"/>
          </a:p>
          <a:p>
            <a:pPr>
              <a:buClrTx/>
              <a:buNone/>
            </a:pPr>
            <a:r>
              <a:rPr lang="en-US" sz="4800" b="1" dirty="0" smtClean="0"/>
              <a:t> </a:t>
            </a:r>
            <a:endParaRPr lang="en-US" sz="4800" dirty="0" smtClean="0"/>
          </a:p>
          <a:p>
            <a:pPr marL="109728" indent="0">
              <a:buClrTx/>
              <a:buNone/>
            </a:pPr>
            <a:r>
              <a:rPr lang="en-US" sz="4800" b="1" dirty="0" smtClean="0"/>
              <a:t>OTTO BREMER				$40,000		4/1/06 – 5/31/08</a:t>
            </a:r>
            <a:endParaRPr lang="en-US" sz="4800" dirty="0" smtClean="0"/>
          </a:p>
          <a:p>
            <a:pPr marL="109728" indent="0">
              <a:buClrTx/>
              <a:buNone/>
            </a:pPr>
            <a:r>
              <a:rPr lang="en-US" sz="4800" b="1" dirty="0" smtClean="0"/>
              <a:t>(HEALTHCARE CAREER PREPATORY ACADEMIES)</a:t>
            </a:r>
            <a:endParaRPr lang="en-US" sz="4800" dirty="0" smtClean="0"/>
          </a:p>
          <a:p>
            <a:pPr>
              <a:buClrTx/>
            </a:pPr>
            <a:endParaRPr lang="en-US" dirty="0" smtClean="0"/>
          </a:p>
          <a:p>
            <a:pPr marL="109728" indent="0">
              <a:buClrTx/>
              <a:buNone/>
            </a:pPr>
            <a:r>
              <a:rPr lang="en-US" sz="4800" b="1" dirty="0" smtClean="0"/>
              <a:t>MINNESOTA JOB SKILL PARTNERSHIP			$156,288		6/27/06 – 6/30/08</a:t>
            </a:r>
            <a:endParaRPr lang="en-US" sz="4800" dirty="0" smtClean="0"/>
          </a:p>
          <a:p>
            <a:pPr marL="109728" indent="0">
              <a:buClrTx/>
              <a:buNone/>
            </a:pPr>
            <a:r>
              <a:rPr lang="en-US" sz="4800" b="1" dirty="0" smtClean="0"/>
              <a:t>(LOW-INCOME WORKER WELDING TRAINING)</a:t>
            </a:r>
            <a:endParaRPr lang="en-US" sz="4800" dirty="0" smtClean="0"/>
          </a:p>
          <a:p>
            <a:pPr>
              <a:buClrTx/>
              <a:buNone/>
            </a:pPr>
            <a:r>
              <a:rPr lang="en-US" sz="4800" b="1" dirty="0" smtClean="0"/>
              <a:t> </a:t>
            </a:r>
            <a:endParaRPr lang="en-US" sz="4800" dirty="0" smtClean="0"/>
          </a:p>
          <a:p>
            <a:pPr marL="109728" indent="0">
              <a:buClrTx/>
              <a:buNone/>
            </a:pPr>
            <a:r>
              <a:rPr lang="en-US" sz="4800" b="1" dirty="0" smtClean="0"/>
              <a:t>WIA MN SECTOR PARTNERSHIP GRANT			$50,000		7/1/07 - 6/15/08			</a:t>
            </a:r>
            <a:endParaRPr lang="en-US" sz="4800" dirty="0" smtClean="0"/>
          </a:p>
          <a:p>
            <a:pPr>
              <a:buNone/>
            </a:pPr>
            <a:r>
              <a:rPr lang="en-US" sz="4800" b="1" dirty="0" smtClean="0"/>
              <a:t> </a:t>
            </a:r>
            <a:endParaRPr lang="en-US" sz="4800" dirty="0" smtClean="0"/>
          </a:p>
          <a:p>
            <a:pPr>
              <a:buNone/>
            </a:pPr>
            <a:r>
              <a:rPr lang="en-US" sz="4800" b="1" dirty="0" smtClean="0"/>
              <a:t> </a:t>
            </a:r>
            <a:endParaRPr lang="en-US" sz="4800" dirty="0" smtClean="0"/>
          </a:p>
          <a:p>
            <a:pPr>
              <a:buNone/>
            </a:pPr>
            <a:r>
              <a:rPr lang="en-US" sz="4800" b="1" dirty="0" smtClean="0"/>
              <a:t> </a:t>
            </a:r>
            <a:endParaRPr lang="en-US" sz="4800" dirty="0" smtClean="0"/>
          </a:p>
          <a:p>
            <a:pPr>
              <a:buNone/>
            </a:pPr>
            <a:r>
              <a:rPr lang="en-US" sz="4800" b="1" dirty="0" smtClean="0"/>
              <a:t> </a:t>
            </a:r>
            <a:endParaRPr lang="en-US" sz="4800" dirty="0" smtClean="0"/>
          </a:p>
          <a:p>
            <a:pPr marL="109728" indent="0">
              <a:buNone/>
            </a:pPr>
            <a:r>
              <a:rPr lang="en-US" sz="4800" b="1" dirty="0" smtClean="0"/>
              <a:t>			</a:t>
            </a:r>
            <a:endParaRPr lang="en-US" sz="4800" dirty="0" smtClean="0"/>
          </a:p>
          <a:p>
            <a:pPr marL="109728" indent="0">
              <a:buNone/>
            </a:pPr>
            <a:r>
              <a:rPr lang="en-US" sz="4800" b="1" dirty="0" smtClean="0"/>
              <a:t> </a:t>
            </a:r>
            <a:endParaRPr lang="en-US" sz="4800" dirty="0" smtClean="0"/>
          </a:p>
          <a:p>
            <a:endParaRPr lang="en-US" sz="56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1143000"/>
            <a:ext cx="9144000" cy="10668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FastTRAC Funding in SW Minnesota: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04800" y="2209800"/>
            <a:ext cx="8839200" cy="4324350"/>
          </a:xfrm>
        </p:spPr>
        <p:txBody>
          <a:bodyPr lIns="182880" rIns="182880">
            <a:normAutofit fontScale="25000" lnSpcReduction="20000"/>
          </a:bodyPr>
          <a:lstStyle/>
          <a:p>
            <a:pPr>
              <a:buClrTx/>
              <a:buNone/>
            </a:pPr>
            <a:r>
              <a:rPr lang="en-US" sz="4800" b="1" dirty="0" smtClean="0"/>
              <a:t>	</a:t>
            </a:r>
            <a:r>
              <a:rPr lang="en-US" sz="4800" b="1" u="sng" dirty="0" smtClean="0"/>
              <a:t>GRANT</a:t>
            </a:r>
            <a:r>
              <a:rPr lang="en-US" sz="4800" b="1" dirty="0" smtClean="0"/>
              <a:t>					</a:t>
            </a:r>
            <a:r>
              <a:rPr lang="en-US" sz="4800" b="1" u="sng" dirty="0" smtClean="0"/>
              <a:t>ALLOCATION	</a:t>
            </a:r>
            <a:r>
              <a:rPr lang="en-US" sz="4800" b="1" dirty="0" smtClean="0"/>
              <a:t>	</a:t>
            </a:r>
            <a:r>
              <a:rPr lang="en-US" sz="4800" b="1" u="sng" dirty="0" smtClean="0"/>
              <a:t>GRANT PERIOD</a:t>
            </a:r>
            <a:r>
              <a:rPr lang="en-US" sz="4800" b="1" dirty="0" smtClean="0"/>
              <a:t>					</a:t>
            </a:r>
          </a:p>
          <a:p>
            <a:pPr marL="109728" indent="0" algn="just">
              <a:buClrTx/>
              <a:buNone/>
            </a:pPr>
            <a:r>
              <a:rPr lang="en-US" sz="4800" b="1" dirty="0" smtClean="0"/>
              <a:t>      H1B HEALTHCARE GRANT (80 COUNTIES)		$3,000,000		3/15/02 - 6/15/2005			</a:t>
            </a:r>
          </a:p>
          <a:p>
            <a:pPr marL="109728" indent="0" algn="just">
              <a:buClrTx/>
              <a:buNone/>
            </a:pPr>
            <a:r>
              <a:rPr lang="en-US" sz="4800" b="1" dirty="0" smtClean="0"/>
              <a:t>      MINNESOTA JOB SKILL PARTNERSHIP			$176,176		6/17/08 - 10/31/10</a:t>
            </a:r>
            <a:endParaRPr lang="en-US" sz="4800" dirty="0" smtClean="0"/>
          </a:p>
          <a:p>
            <a:pPr marL="109728" indent="0" algn="just">
              <a:buClrTx/>
              <a:buNone/>
            </a:pPr>
            <a:r>
              <a:rPr lang="en-US" sz="4800" b="1" dirty="0" smtClean="0"/>
              <a:t>      (WELDING/Industrial Maintenance)</a:t>
            </a:r>
            <a:endParaRPr lang="en-US" sz="4800" dirty="0" smtClean="0"/>
          </a:p>
          <a:p>
            <a:pPr algn="just">
              <a:buClrTx/>
              <a:buNone/>
            </a:pPr>
            <a:r>
              <a:rPr lang="en-US" sz="4800" b="1" dirty="0" smtClean="0"/>
              <a:t> </a:t>
            </a:r>
            <a:endParaRPr lang="en-US" sz="4800" dirty="0" smtClean="0"/>
          </a:p>
          <a:p>
            <a:pPr marL="109728" indent="0" algn="just">
              <a:buClrTx/>
              <a:buNone/>
            </a:pPr>
            <a:r>
              <a:rPr lang="en-US" sz="4800" b="1" dirty="0" smtClean="0"/>
              <a:t>      WIA FASTRAC ARRA				$61,500		6/22/09 – 6/30/10 </a:t>
            </a:r>
            <a:endParaRPr lang="en-US" sz="4800" dirty="0" smtClean="0"/>
          </a:p>
          <a:p>
            <a:pPr marL="109728" indent="0" algn="just">
              <a:buClrTx/>
              <a:buNone/>
            </a:pPr>
            <a:r>
              <a:rPr lang="en-US" sz="4800" b="1" dirty="0" smtClean="0"/>
              <a:t>      WIA FASTRAC ARRA	#1			$40,347		12/15/09 – 3/31/11</a:t>
            </a:r>
            <a:endParaRPr lang="en-US" sz="4800" dirty="0" smtClean="0"/>
          </a:p>
          <a:p>
            <a:pPr marL="109728" indent="0" algn="just">
              <a:buClrTx/>
              <a:buNone/>
            </a:pPr>
            <a:r>
              <a:rPr lang="en-US" sz="4800" b="1" dirty="0" smtClean="0"/>
              <a:t>      (PROGRAM DESIGN)</a:t>
            </a:r>
            <a:endParaRPr lang="en-US" sz="4800" dirty="0" smtClean="0"/>
          </a:p>
          <a:p>
            <a:pPr algn="just">
              <a:buClrTx/>
              <a:buNone/>
            </a:pPr>
            <a:r>
              <a:rPr lang="en-US" sz="4800" b="1" dirty="0" smtClean="0"/>
              <a:t> </a:t>
            </a:r>
            <a:endParaRPr lang="en-US" sz="4800" dirty="0" smtClean="0"/>
          </a:p>
          <a:p>
            <a:pPr marL="109728" indent="0" algn="just">
              <a:buClrTx/>
              <a:buNone/>
            </a:pPr>
            <a:r>
              <a:rPr lang="en-US" sz="4800" b="1" dirty="0" smtClean="0"/>
              <a:t>      WIA FASTRAC ARRA	#2			$25,000		12/15/09 – 3/31/11</a:t>
            </a:r>
            <a:endParaRPr lang="en-US" sz="4800" dirty="0" smtClean="0"/>
          </a:p>
          <a:p>
            <a:pPr marL="109728" indent="0" algn="just">
              <a:buClrTx/>
              <a:buNone/>
            </a:pPr>
            <a:r>
              <a:rPr lang="en-US" sz="4800" b="1" dirty="0" smtClean="0"/>
              <a:t>      (PROGRAM DESIGN)</a:t>
            </a:r>
            <a:endParaRPr lang="en-US" sz="4800" dirty="0" smtClean="0"/>
          </a:p>
          <a:p>
            <a:pPr algn="just">
              <a:buClrTx/>
              <a:buNone/>
            </a:pPr>
            <a:r>
              <a:rPr lang="en-US" sz="4800" b="1" dirty="0" smtClean="0"/>
              <a:t> 	</a:t>
            </a:r>
            <a:endParaRPr lang="en-US" sz="4800" dirty="0" smtClean="0"/>
          </a:p>
          <a:p>
            <a:pPr marL="109728" indent="0" algn="just">
              <a:buClrTx/>
              <a:buNone/>
            </a:pPr>
            <a:r>
              <a:rPr lang="en-US" sz="4800" b="1" dirty="0" smtClean="0"/>
              <a:t>      FASTRAC INDUSTRIAL MAINTENANCE			$62,267		9/22/10 – 5/31/12			</a:t>
            </a:r>
            <a:endParaRPr lang="en-US" sz="4800" dirty="0" smtClean="0"/>
          </a:p>
          <a:p>
            <a:pPr marL="109728" indent="0" algn="just">
              <a:buClrTx/>
              <a:buNone/>
            </a:pPr>
            <a:r>
              <a:rPr lang="en-US" sz="4800" b="1" dirty="0" smtClean="0"/>
              <a:t>      MN STATE ENERGY SECTOR PROJECT			$11,700		7/12/10 – 9/24/10			</a:t>
            </a:r>
            <a:endParaRPr lang="en-US" sz="4800" dirty="0" smtClean="0"/>
          </a:p>
          <a:p>
            <a:pPr marL="109728" indent="0" algn="just">
              <a:buClrTx/>
              <a:buNone/>
            </a:pPr>
            <a:r>
              <a:rPr lang="en-US" sz="4800" b="1" dirty="0" smtClean="0"/>
              <a:t>      MN STATE ENERGY SECTOR PROJECT			$89,850		9/1/10 – 12/31/11			</a:t>
            </a:r>
            <a:endParaRPr lang="en-US" sz="4800" dirty="0" smtClean="0"/>
          </a:p>
          <a:p>
            <a:pPr marL="109728" indent="0" algn="just">
              <a:buClrTx/>
              <a:buNone/>
            </a:pPr>
            <a:r>
              <a:rPr lang="en-US" sz="4800" b="1" dirty="0" smtClean="0"/>
              <a:t>      MN STATE ENERGY SECTOR PROJECT			$145,000		12/20/10 – 1/31/13			</a:t>
            </a:r>
            <a:endParaRPr lang="en-US" sz="4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914400"/>
            <a:ext cx="83058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 </a:t>
            </a:r>
            <a:endParaRPr lang="en-US" dirty="0" smtClean="0"/>
          </a:p>
          <a:p>
            <a:r>
              <a:rPr lang="en-US" sz="1200" b="1" u="sng" dirty="0" smtClean="0"/>
              <a:t>GRANT</a:t>
            </a:r>
            <a:r>
              <a:rPr lang="en-US" sz="1200" b="1" dirty="0" smtClean="0"/>
              <a:t>				</a:t>
            </a:r>
            <a:r>
              <a:rPr lang="en-US" sz="1200" b="1" u="sng" dirty="0" smtClean="0"/>
              <a:t>ALLOCATION	</a:t>
            </a:r>
            <a:r>
              <a:rPr lang="en-US" sz="1200" b="1" dirty="0" smtClean="0"/>
              <a:t>		</a:t>
            </a:r>
            <a:r>
              <a:rPr lang="en-US" sz="1200" b="1" u="sng" dirty="0" smtClean="0"/>
              <a:t>GRANT PERIOD</a:t>
            </a:r>
          </a:p>
          <a:p>
            <a:r>
              <a:rPr lang="en-US" sz="1200" b="1" dirty="0" smtClean="0"/>
              <a:t>WIA FastTRAC Industrial Maintenance		$42,500			9/22/10- 5/31/12</a:t>
            </a:r>
          </a:p>
          <a:p>
            <a:endParaRPr lang="en-US" sz="1200" b="1" u="sng" dirty="0" smtClean="0"/>
          </a:p>
          <a:p>
            <a:r>
              <a:rPr lang="en-US" sz="1200" b="1" dirty="0" smtClean="0"/>
              <a:t>WIA ADULT CAREER PATHWAY		$43,384			8/1/11 – 3/31/13</a:t>
            </a:r>
          </a:p>
          <a:p>
            <a:endParaRPr lang="en-US" sz="1200" b="1" u="sng" dirty="0" smtClean="0"/>
          </a:p>
          <a:p>
            <a:r>
              <a:rPr lang="en-US" sz="1200" b="1" dirty="0" smtClean="0"/>
              <a:t>MN STATE ENERGY SECTOR GRANT		$100,000			1/1/11 – 9/30/12</a:t>
            </a:r>
            <a:endParaRPr lang="en-US" sz="1200" dirty="0" smtClean="0"/>
          </a:p>
          <a:p>
            <a:r>
              <a:rPr lang="en-US" sz="1200" b="1" dirty="0" smtClean="0"/>
              <a:t>(INDUSTRIAL MAINTENANCE)</a:t>
            </a:r>
            <a:endParaRPr lang="en-US" sz="1200" dirty="0" smtClean="0"/>
          </a:p>
          <a:p>
            <a:endParaRPr lang="en-US" sz="1200" b="1" dirty="0" smtClean="0"/>
          </a:p>
          <a:p>
            <a:r>
              <a:rPr lang="en-US" sz="1200" b="1" dirty="0" smtClean="0"/>
              <a:t>WIA FASTRAC #1 – HEALTHCARE		$18,750			8/1/11 – 5/31/12			</a:t>
            </a:r>
            <a:endParaRPr lang="en-US" sz="1200" dirty="0" smtClean="0"/>
          </a:p>
          <a:p>
            <a:r>
              <a:rPr lang="en-US" sz="1200" b="1" dirty="0" smtClean="0"/>
              <a:t>WIA FASTRAC #2 – HEALTHCARE		$32,766			8/1/11 – 12/31/12			</a:t>
            </a:r>
            <a:endParaRPr lang="en-US" sz="1200" dirty="0" smtClean="0"/>
          </a:p>
          <a:p>
            <a:r>
              <a:rPr lang="en-US" sz="1200" b="1" dirty="0" smtClean="0"/>
              <a:t>WORKFORCE DEVELOPMENT FUNDS		$300,000			7/1/12 – 6/30/13</a:t>
            </a:r>
            <a:endParaRPr lang="en-US" sz="1200" dirty="0" smtClean="0"/>
          </a:p>
          <a:p>
            <a:r>
              <a:rPr lang="en-US" sz="1200" b="1" dirty="0" smtClean="0"/>
              <a:t>(ADULT WORKFORCE DEVELOPMENT GRANT</a:t>
            </a:r>
            <a:endParaRPr lang="en-US" sz="1200" dirty="0" smtClean="0"/>
          </a:p>
          <a:p>
            <a:r>
              <a:rPr lang="en-US" sz="1200" b="1" dirty="0" smtClean="0"/>
              <a:t> INDUSTRIAL MAINTENANCE/WELDING/HEALTHCARE</a:t>
            </a:r>
            <a:endParaRPr lang="en-US" sz="1200" dirty="0" smtClean="0"/>
          </a:p>
          <a:p>
            <a:r>
              <a:rPr lang="en-US" sz="1200" b="1" dirty="0" smtClean="0"/>
              <a:t> </a:t>
            </a:r>
            <a:endParaRPr lang="en-US" sz="1200" dirty="0" smtClean="0"/>
          </a:p>
          <a:p>
            <a:r>
              <a:rPr lang="en-US" sz="1200" b="1" dirty="0" smtClean="0"/>
              <a:t>MN FASTRAC CAREER PATHWAY		$79,141			7/1/12 – 3/31/14</a:t>
            </a:r>
            <a:endParaRPr lang="en-US" sz="1200" dirty="0" smtClean="0"/>
          </a:p>
          <a:p>
            <a:r>
              <a:rPr lang="en-US" sz="1200" b="1" dirty="0" smtClean="0"/>
              <a:t>(UNIVERSAL HEALTHCARE)</a:t>
            </a:r>
            <a:endParaRPr lang="en-US" sz="1200" dirty="0" smtClean="0"/>
          </a:p>
          <a:p>
            <a:r>
              <a:rPr lang="en-US" sz="1200" b="1" dirty="0" smtClean="0"/>
              <a:t> </a:t>
            </a:r>
            <a:endParaRPr lang="en-US" sz="1200" dirty="0" smtClean="0"/>
          </a:p>
          <a:p>
            <a:r>
              <a:rPr lang="en-US" sz="1200" b="1" dirty="0" smtClean="0"/>
              <a:t>MN JOB SKILLS PARTNERSHIP		$99,968			10/1/12 – 10/31/14</a:t>
            </a:r>
            <a:endParaRPr lang="en-US" sz="1200" dirty="0" smtClean="0"/>
          </a:p>
          <a:p>
            <a:r>
              <a:rPr lang="en-US" sz="1200" b="1" dirty="0" smtClean="0"/>
              <a:t>LOW INCOME WORKER GRANT</a:t>
            </a:r>
            <a:endParaRPr lang="en-US" sz="1200" dirty="0" smtClean="0"/>
          </a:p>
          <a:p>
            <a:r>
              <a:rPr lang="en-US" sz="1200" b="1" dirty="0" smtClean="0"/>
              <a:t>(WELDING/METAL FABRICATION/MACHINE TOOL)						</a:t>
            </a:r>
          </a:p>
          <a:p>
            <a:r>
              <a:rPr lang="en-US" sz="1200" b="1" dirty="0" smtClean="0"/>
              <a:t>FASTTRAC HEALTHCARE			$112,557			10/1/13 – 6/30/15</a:t>
            </a:r>
          </a:p>
          <a:p>
            <a:endParaRPr lang="en-US" sz="1200" b="1" dirty="0"/>
          </a:p>
          <a:p>
            <a:r>
              <a:rPr lang="en-US" sz="1200" b="1" dirty="0" smtClean="0"/>
              <a:t>MN ADULT WORKFORCE DEVELOPMENT 		$359,816			10/1/13 – 6/30/15</a:t>
            </a:r>
          </a:p>
          <a:p>
            <a:r>
              <a:rPr lang="en-US" sz="1200" b="1" dirty="0" smtClean="0"/>
              <a:t>COMPETITIVE GRANT</a:t>
            </a:r>
            <a:endParaRPr lang="en-US" sz="1200" dirty="0" smtClean="0"/>
          </a:p>
          <a:p>
            <a:pPr>
              <a:buNone/>
            </a:pP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More on what Adult Basic Education (ABE) has to offer…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rot="2179054">
            <a:off x="5886235" y="2480080"/>
            <a:ext cx="31616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18415" cmpd="sng">
                  <a:solidFill>
                    <a:srgbClr val="C00000">
                      <a:alpha val="75000"/>
                    </a:srgb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transitions</a:t>
            </a:r>
            <a:endParaRPr lang="en-US" sz="5400" b="0" cap="none" spc="0" dirty="0">
              <a:ln w="18415" cmpd="sng">
                <a:solidFill>
                  <a:srgbClr val="C00000">
                    <a:alpha val="75000"/>
                  </a:srgb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 rot="20113698">
            <a:off x="428977" y="2067702"/>
            <a:ext cx="3161699" cy="92333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18415" cmpd="sng">
                  <a:solidFill>
                    <a:srgbClr val="C00000">
                      <a:alpha val="75000"/>
                    </a:srgb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transitions</a:t>
            </a:r>
            <a:endParaRPr lang="en-US" sz="5400" b="0" cap="none" spc="0" dirty="0">
              <a:ln w="18415" cmpd="sng">
                <a:solidFill>
                  <a:srgbClr val="C00000">
                    <a:alpha val="75000"/>
                  </a:srgb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39101" y="2971800"/>
            <a:ext cx="31616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C00000">
                      <a:alpha val="75000"/>
                    </a:srgb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</a:t>
            </a:r>
            <a:r>
              <a:rPr lang="en-US" sz="5400" b="0" cap="none" spc="0" dirty="0" smtClean="0">
                <a:ln w="18415" cmpd="sng">
                  <a:solidFill>
                    <a:srgbClr val="C00000">
                      <a:alpha val="75000"/>
                    </a:srgb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ransitions</a:t>
            </a:r>
            <a:endParaRPr lang="en-US" sz="5400" b="0" cap="none" spc="0" dirty="0">
              <a:ln w="18415" cmpd="sng">
                <a:solidFill>
                  <a:srgbClr val="C00000">
                    <a:alpha val="75000"/>
                  </a:srgb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 rot="822935">
            <a:off x="4845633" y="4500265"/>
            <a:ext cx="31616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18415" cmpd="sng">
                  <a:solidFill>
                    <a:srgbClr val="C00000">
                      <a:alpha val="75000"/>
                    </a:srgb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</a:t>
            </a:r>
            <a:r>
              <a:rPr lang="en-US" sz="5400" b="0" cap="none" spc="0" dirty="0" smtClean="0">
                <a:ln w="18415" cmpd="sng">
                  <a:solidFill>
                    <a:srgbClr val="C00000">
                      <a:alpha val="75000"/>
                    </a:srgb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ransitions</a:t>
            </a:r>
            <a:endParaRPr lang="en-US" sz="5400" b="0" cap="none" spc="0" dirty="0">
              <a:ln w="18415" cmpd="sng">
                <a:solidFill>
                  <a:srgbClr val="C00000">
                    <a:alpha val="75000"/>
                  </a:srgb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2101" y="4038600"/>
            <a:ext cx="31616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18415" cmpd="sng">
                  <a:solidFill>
                    <a:srgbClr val="C00000">
                      <a:alpha val="75000"/>
                    </a:srgb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transitions</a:t>
            </a:r>
            <a:endParaRPr lang="en-US" sz="5400" b="0" cap="none" spc="0" dirty="0">
              <a:ln w="18415" cmpd="sng">
                <a:solidFill>
                  <a:srgbClr val="C00000">
                    <a:alpha val="75000"/>
                  </a:srgb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55" y="2325624"/>
            <a:ext cx="8428380" cy="4379976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dirty="0" smtClean="0"/>
              <a:t>Educational </a:t>
            </a:r>
            <a:r>
              <a:rPr lang="en-US" dirty="0"/>
              <a:t>opportunities to acquire and improve </a:t>
            </a:r>
            <a:r>
              <a:rPr lang="en-US" dirty="0" smtClean="0"/>
              <a:t>skills.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GED — General Educational Development Diploma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Adult Diploma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ESL — English as a Second Language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EL Civics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Basic Skills Enhancement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Citizenship / Civics Education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Distance and Online Learning</a:t>
            </a:r>
          </a:p>
          <a:p>
            <a:pPr marL="109728" indent="0">
              <a:buNone/>
            </a:pPr>
            <a:endParaRPr lang="en-US" sz="1400" dirty="0" smtClean="0"/>
          </a:p>
          <a:p>
            <a:pPr marL="109728" indent="0">
              <a:buNone/>
            </a:pPr>
            <a:r>
              <a:rPr lang="en-US" b="1" dirty="0" smtClean="0">
                <a:hlinkClick r:id="rId2"/>
              </a:rPr>
              <a:t>http</a:t>
            </a:r>
            <a:r>
              <a:rPr lang="en-US" b="1" dirty="0">
                <a:hlinkClick r:id="rId2"/>
              </a:rPr>
              <a:t>://</a:t>
            </a:r>
            <a:r>
              <a:rPr lang="en-US" b="1" dirty="0" smtClean="0">
                <a:hlinkClick r:id="rId2"/>
              </a:rPr>
              <a:t>mnabe.org/programs</a:t>
            </a:r>
            <a:r>
              <a:rPr lang="en-US" b="1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89347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Considerations </a:t>
            </a:r>
            <a:r>
              <a:rPr lang="en-US" dirty="0"/>
              <a:t>to </a:t>
            </a:r>
            <a:r>
              <a:rPr lang="en-US" dirty="0" smtClean="0"/>
              <a:t>meet your Workforce needs -</a:t>
            </a:r>
            <a:endParaRPr lang="en-US" dirty="0"/>
          </a:p>
        </p:txBody>
      </p:sp>
      <p:sp>
        <p:nvSpPr>
          <p:cNvPr id="3" name="Content Placeholder 2"/>
          <p:cNvSpPr>
            <a:spLocks noGrp="1" noChangeAspect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ClrTx/>
            </a:pPr>
            <a:r>
              <a:rPr lang="en-US" dirty="0" smtClean="0"/>
              <a:t>31.6% of </a:t>
            </a:r>
            <a:r>
              <a:rPr lang="en-US" dirty="0"/>
              <a:t>our </a:t>
            </a:r>
            <a:r>
              <a:rPr lang="en-US" dirty="0" smtClean="0"/>
              <a:t>workforce need </a:t>
            </a:r>
            <a:r>
              <a:rPr lang="en-US" dirty="0"/>
              <a:t>better skills and </a:t>
            </a:r>
            <a:r>
              <a:rPr lang="en-US" dirty="0" smtClean="0"/>
              <a:t>wages.</a:t>
            </a:r>
          </a:p>
          <a:p>
            <a:pPr lvl="1">
              <a:buClrTx/>
            </a:pPr>
            <a:r>
              <a:rPr lang="en-US" sz="2000" dirty="0" smtClean="0">
                <a:solidFill>
                  <a:schemeClr val="tx1"/>
                </a:solidFill>
              </a:rPr>
              <a:t>This is a significant pool of resources that could help local employers find skilled workers to grow their business.</a:t>
            </a:r>
          </a:p>
          <a:p>
            <a:pPr lvl="1">
              <a:buClrTx/>
            </a:pPr>
            <a:r>
              <a:rPr lang="en-US" sz="2000" dirty="0">
                <a:solidFill>
                  <a:schemeClr val="tx1"/>
                </a:solidFill>
              </a:rPr>
              <a:t>The sooner Industries recognize this as part of their answer to fill workforce needs, we will have the ability to attract higher skilled individuals in this population.</a:t>
            </a:r>
          </a:p>
          <a:p>
            <a:pPr>
              <a:buClrTx/>
            </a:pPr>
            <a:endParaRPr lang="en-US" sz="3000" dirty="0" smtClean="0"/>
          </a:p>
          <a:p>
            <a:pPr>
              <a:buClrTx/>
            </a:pPr>
            <a:r>
              <a:rPr lang="en-US" sz="3000" dirty="0" smtClean="0"/>
              <a:t>Be part of the solution.  Collaborate with us. </a:t>
            </a:r>
          </a:p>
          <a:p>
            <a:pPr lvl="1">
              <a:buClrTx/>
            </a:pPr>
            <a:r>
              <a:rPr lang="en-US" sz="2000" dirty="0">
                <a:solidFill>
                  <a:schemeClr val="tx1"/>
                </a:solidFill>
              </a:rPr>
              <a:t>Too often business and educational entities operate in a </a:t>
            </a:r>
            <a:r>
              <a:rPr lang="en-US" sz="2000" dirty="0" smtClean="0">
                <a:solidFill>
                  <a:schemeClr val="tx1"/>
                </a:solidFill>
              </a:rPr>
              <a:t>vacuum.</a:t>
            </a:r>
            <a:endParaRPr lang="en-US" sz="2000" dirty="0">
              <a:solidFill>
                <a:schemeClr val="tx1"/>
              </a:solidFill>
            </a:endParaRPr>
          </a:p>
          <a:p>
            <a:pPr lvl="1">
              <a:buClrTx/>
            </a:pPr>
            <a:r>
              <a:rPr lang="en-US" sz="2000" dirty="0" smtClean="0">
                <a:solidFill>
                  <a:schemeClr val="tx1"/>
                </a:solidFill>
              </a:rPr>
              <a:t>Partner with </a:t>
            </a:r>
            <a:r>
              <a:rPr lang="en-US" sz="2000" dirty="0" err="1" smtClean="0">
                <a:solidFill>
                  <a:schemeClr val="tx1"/>
                </a:solidFill>
              </a:rPr>
              <a:t>FastTRAC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to help design our training programs to ensure participants </a:t>
            </a:r>
            <a:r>
              <a:rPr lang="en-US" sz="2000" dirty="0">
                <a:solidFill>
                  <a:schemeClr val="tx1"/>
                </a:solidFill>
              </a:rPr>
              <a:t>have the right skills to be hired!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9845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438400"/>
            <a:ext cx="84582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Questions or Comments Contact: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2209800" y="4495800"/>
            <a:ext cx="4953000" cy="1205462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en-US" b="1" dirty="0" smtClean="0">
                <a:latin typeface="+mj-lt"/>
              </a:rPr>
              <a:t>Pat Thomas, SW ABE- Marshall Region</a:t>
            </a:r>
          </a:p>
          <a:p>
            <a:pPr algn="ctr">
              <a:buNone/>
            </a:pPr>
            <a:r>
              <a:rPr lang="en-US" dirty="0" smtClean="0">
                <a:latin typeface="+mj-lt"/>
                <a:hlinkClick r:id="rId2"/>
              </a:rPr>
              <a:t>pthomas@starpoint.net</a:t>
            </a:r>
            <a:r>
              <a:rPr lang="en-US" dirty="0" smtClean="0">
                <a:latin typeface="+mj-lt"/>
              </a:rPr>
              <a:t> or </a:t>
            </a:r>
          </a:p>
          <a:p>
            <a:pPr algn="ctr">
              <a:buNone/>
            </a:pPr>
            <a:r>
              <a:rPr lang="en-US" dirty="0" smtClean="0">
                <a:latin typeface="+mj-lt"/>
              </a:rPr>
              <a:t>(507) 537-7046</a:t>
            </a:r>
          </a:p>
          <a:p>
            <a:pPr algn="ctr">
              <a:buNone/>
            </a:pPr>
            <a:endParaRPr lang="en-US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Workforce and Economy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458200" cy="4325112"/>
          </a:xfrm>
        </p:spPr>
        <p:txBody>
          <a:bodyPr>
            <a:noAutofit/>
          </a:bodyPr>
          <a:lstStyle/>
          <a:p>
            <a:pPr marL="234950" indent="-234950">
              <a:buClrTx/>
              <a:buFont typeface="Arial" panose="020B0604020202020204" pitchFamily="34" charset="0"/>
              <a:buChar char="•"/>
            </a:pPr>
            <a:r>
              <a:rPr lang="en-US" dirty="0" smtClean="0"/>
              <a:t>Skills are at the center of the new economy.</a:t>
            </a:r>
          </a:p>
          <a:p>
            <a:pPr lvl="1">
              <a:buClrTx/>
            </a:pPr>
            <a:r>
              <a:rPr lang="en-US" sz="2400" dirty="0">
                <a:solidFill>
                  <a:schemeClr val="tx1"/>
                </a:solidFill>
              </a:rPr>
              <a:t>New technologies evolving everyday.</a:t>
            </a:r>
          </a:p>
          <a:p>
            <a:pPr lvl="1">
              <a:buClrTx/>
            </a:pPr>
            <a:r>
              <a:rPr lang="en-US" sz="2400" dirty="0">
                <a:solidFill>
                  <a:schemeClr val="tx1"/>
                </a:solidFill>
              </a:rPr>
              <a:t>More and more employers cannot find the skilled workers to grow their business.</a:t>
            </a:r>
          </a:p>
          <a:p>
            <a:pPr marL="234950" indent="-234950">
              <a:buClrTx/>
              <a:buFont typeface="Arial" panose="020B0604020202020204" pitchFamily="34" charset="0"/>
              <a:buChar char="•"/>
            </a:pPr>
            <a:r>
              <a:rPr lang="en-US" dirty="0"/>
              <a:t>Number of jobs is greater than the number of skilled workers.</a:t>
            </a:r>
          </a:p>
          <a:p>
            <a:pPr marL="234950" indent="-234950">
              <a:buClrTx/>
              <a:buFont typeface="Arial" panose="020B0604020202020204" pitchFamily="34" charset="0"/>
              <a:buChar char="•"/>
            </a:pPr>
            <a:r>
              <a:rPr lang="en-US" dirty="0"/>
              <a:t>Issue will continue to grow if the gap is not addressed.</a:t>
            </a:r>
          </a:p>
          <a:p>
            <a:pPr lvl="1">
              <a:buClrTx/>
            </a:pPr>
            <a:r>
              <a:rPr lang="en-US" sz="2400" dirty="0" smtClean="0">
                <a:solidFill>
                  <a:schemeClr val="tx1"/>
                </a:solidFill>
              </a:rPr>
              <a:t>Close the growing </a:t>
            </a:r>
            <a:r>
              <a:rPr lang="en-US" sz="2400" dirty="0">
                <a:solidFill>
                  <a:schemeClr val="tx1"/>
                </a:solidFill>
              </a:rPr>
              <a:t>skills </a:t>
            </a:r>
            <a:r>
              <a:rPr lang="en-US" sz="2400" dirty="0" smtClean="0">
                <a:solidFill>
                  <a:schemeClr val="tx1"/>
                </a:solidFill>
              </a:rPr>
              <a:t>gap through programs </a:t>
            </a:r>
            <a:r>
              <a:rPr lang="en-US" sz="2400" dirty="0">
                <a:solidFill>
                  <a:schemeClr val="tx1"/>
                </a:solidFill>
              </a:rPr>
              <a:t>tailored to working </a:t>
            </a:r>
            <a:r>
              <a:rPr lang="en-US" sz="2400" dirty="0" smtClean="0">
                <a:solidFill>
                  <a:schemeClr val="tx1"/>
                </a:solidFill>
              </a:rPr>
              <a:t>learners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2869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/>
              <a:t>Building the Middle Class with Better Skills and Wages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400800"/>
            <a:ext cx="8305801" cy="457200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S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o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urc</a:t>
            </a:r>
            <a:r>
              <a:rPr lang="en-US" sz="1000" i="1" spc="-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e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: COWS c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a</a:t>
            </a:r>
            <a:r>
              <a:rPr lang="en-US" sz="1000" i="1" spc="-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l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c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u</a:t>
            </a:r>
            <a:r>
              <a:rPr lang="en-US" sz="1000" i="1" spc="-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l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a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ti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o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ns</a:t>
            </a:r>
            <a:r>
              <a:rPr lang="en-US" sz="1000" i="1" spc="-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 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fr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o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m 2011 A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m</a:t>
            </a:r>
            <a:r>
              <a:rPr lang="en-US" sz="1000" i="1" spc="-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e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r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ic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a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n</a:t>
            </a:r>
            <a:r>
              <a:rPr lang="en-US" sz="1000" i="1" spc="-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 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C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omm</a:t>
            </a:r>
            <a:r>
              <a:rPr lang="en-US" sz="1000" i="1" spc="-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u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nity</a:t>
            </a:r>
            <a:r>
              <a:rPr lang="en-US" sz="1000" i="1" spc="-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 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Surv</a:t>
            </a:r>
            <a:r>
              <a:rPr lang="en-US" sz="1000" i="1" spc="-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e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y d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a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ta pr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ov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id</a:t>
            </a:r>
            <a:r>
              <a:rPr lang="en-US" sz="1000" i="1" spc="-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e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d</a:t>
            </a:r>
            <a:r>
              <a:rPr lang="en-US" sz="1000" i="1" spc="-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 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b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y t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h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e</a:t>
            </a:r>
            <a:r>
              <a:rPr lang="en-US" sz="1000" i="1" spc="-10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 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U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.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S. C</a:t>
            </a:r>
            <a:r>
              <a:rPr lang="en-US" sz="1000" i="1" spc="-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e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nsus </a:t>
            </a:r>
            <a:r>
              <a:rPr lang="en-US" sz="1000" i="1" spc="-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Bu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r</a:t>
            </a:r>
            <a:r>
              <a:rPr lang="en-US" sz="1000" i="1" spc="-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e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a</a:t>
            </a:r>
            <a:r>
              <a:rPr lang="en-US" sz="1000" i="1" spc="-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u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. N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o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te</a:t>
            </a:r>
            <a:r>
              <a:rPr lang="en-US" sz="1000" i="1" spc="-10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 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t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ha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t</a:t>
            </a:r>
            <a:r>
              <a:rPr lang="en-US" sz="1000" i="1" spc="-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 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t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h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is</a:t>
            </a:r>
            <a:r>
              <a:rPr lang="en-US" sz="1000" i="1" spc="-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 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d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a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ta s</a:t>
            </a:r>
            <a:r>
              <a:rPr lang="en-US" sz="1000" i="1" spc="-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e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t</a:t>
            </a:r>
            <a:r>
              <a:rPr lang="en-US" sz="1000" i="1" spc="-10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 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d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o</a:t>
            </a:r>
            <a:r>
              <a:rPr lang="en-US" sz="1000" i="1" spc="-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e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s</a:t>
            </a:r>
            <a:r>
              <a:rPr lang="en-US" sz="1000" i="1" spc="-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 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n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o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t inc</a:t>
            </a:r>
            <a:r>
              <a:rPr lang="en-US" sz="1000" i="1" spc="-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l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ude</a:t>
            </a:r>
            <a:r>
              <a:rPr lang="en-US" sz="1000" i="1" spc="-10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 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inf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o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r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ma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ti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o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n</a:t>
            </a:r>
            <a:r>
              <a:rPr lang="en-US" sz="1000" i="1" spc="-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 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o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n</a:t>
            </a:r>
            <a:r>
              <a:rPr lang="en-US" sz="1000" i="1" spc="-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 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c</a:t>
            </a:r>
            <a:r>
              <a:rPr lang="en-US" sz="1000" i="1" spc="-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e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rtific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a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t</a:t>
            </a:r>
            <a:r>
              <a:rPr lang="en-US" sz="1000" i="1" spc="-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e-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ho</a:t>
            </a:r>
            <a:r>
              <a:rPr lang="en-US" sz="1000" i="1" spc="-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l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d</a:t>
            </a:r>
            <a:r>
              <a:rPr lang="en-US" sz="1000" i="1" spc="-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e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r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s. 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Fo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r</a:t>
            </a:r>
            <a:r>
              <a:rPr lang="en-US" sz="1000" i="1" spc="-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 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d</a:t>
            </a:r>
            <a:r>
              <a:rPr lang="en-US" sz="1000" i="1" spc="-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e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t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a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i</a:t>
            </a:r>
            <a:r>
              <a:rPr lang="en-US" sz="1000" i="1" spc="-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le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d</a:t>
            </a:r>
            <a:r>
              <a:rPr lang="en-US" sz="1000" i="1" spc="-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 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inf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o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r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ma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ti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o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n</a:t>
            </a:r>
            <a:r>
              <a:rPr lang="en-US" sz="1000" i="1" spc="-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 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o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n</a:t>
            </a:r>
            <a:r>
              <a:rPr lang="en-US" sz="1000" i="1" spc="-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 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t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h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e</a:t>
            </a:r>
            <a:r>
              <a:rPr lang="en-US" sz="1000" i="1" spc="-10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 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s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o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urc</a:t>
            </a:r>
            <a:r>
              <a:rPr lang="en-US" sz="1000" i="1" spc="-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e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s</a:t>
            </a:r>
            <a:r>
              <a:rPr lang="en-US" sz="1000" i="1" spc="-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 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a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nd</a:t>
            </a:r>
            <a:r>
              <a:rPr lang="en-US" sz="1000" i="1" spc="-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 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m</a:t>
            </a:r>
            <a:r>
              <a:rPr lang="en-US" sz="1000" i="1" spc="-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e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t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ho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d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o</a:t>
            </a:r>
            <a:r>
              <a:rPr lang="en-US" sz="1000" i="1" spc="-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l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o</a:t>
            </a:r>
            <a:r>
              <a:rPr lang="en-US" sz="1000" i="1" spc="-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g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y,</a:t>
            </a:r>
            <a:r>
              <a:rPr lang="en-US" sz="1000" i="1" spc="-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 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s</a:t>
            </a:r>
            <a:r>
              <a:rPr lang="en-US" sz="1000" i="1" spc="-5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e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</a:rPr>
              <a:t>e 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  <a:hlinkClick r:id="rId2"/>
              </a:rPr>
              <a:t>http://www.c</a:t>
            </a:r>
            <a:r>
              <a:rPr lang="en-US" sz="1000" i="1" spc="-5" dirty="0">
                <a:solidFill>
                  <a:srgbClr val="112C4F"/>
                </a:solidFill>
                <a:latin typeface="Bell MT"/>
                <a:ea typeface="Bell MT"/>
                <a:cs typeface="Bell MT"/>
                <a:hlinkClick r:id="rId2"/>
              </a:rPr>
              <a:t>l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  <a:hlinkClick r:id="rId2"/>
              </a:rPr>
              <a:t>a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  <a:hlinkClick r:id="rId2"/>
              </a:rPr>
              <a:t>s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  <a:hlinkClick r:id="rId2"/>
              </a:rPr>
              <a:t>p.or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  <a:hlinkClick r:id="rId2"/>
              </a:rPr>
              <a:t>g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  <a:hlinkClick r:id="rId2"/>
              </a:rPr>
              <a:t>/admin/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  <a:hlinkClick r:id="rId2"/>
              </a:rPr>
              <a:t>s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  <a:hlinkClick r:id="rId2"/>
              </a:rPr>
              <a:t>it</a:t>
            </a:r>
            <a:r>
              <a:rPr lang="en-US" sz="1000" i="1" spc="-5" dirty="0">
                <a:solidFill>
                  <a:srgbClr val="112C4F"/>
                </a:solidFill>
                <a:latin typeface="Bell MT"/>
                <a:ea typeface="Bell MT"/>
                <a:cs typeface="Bell MT"/>
                <a:hlinkClick r:id="rId2"/>
              </a:rPr>
              <a:t>e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  <a:hlinkClick r:id="rId2"/>
              </a:rPr>
              <a:t>/</a:t>
            </a:r>
            <a:r>
              <a:rPr lang="en-US" sz="1000" i="1" spc="-5" dirty="0">
                <a:solidFill>
                  <a:srgbClr val="112C4F"/>
                </a:solidFill>
                <a:latin typeface="Bell MT"/>
                <a:ea typeface="Bell MT"/>
                <a:cs typeface="Bell MT"/>
                <a:hlinkClick r:id="rId2"/>
              </a:rPr>
              <a:t>d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  <a:hlinkClick r:id="rId2"/>
              </a:rPr>
              <a:t>oc</a:t>
            </a:r>
            <a:r>
              <a:rPr lang="en-US" sz="1000" i="1" spc="-5" dirty="0">
                <a:solidFill>
                  <a:srgbClr val="112C4F"/>
                </a:solidFill>
                <a:latin typeface="Bell MT"/>
                <a:ea typeface="Bell MT"/>
                <a:cs typeface="Bell MT"/>
                <a:hlinkClick r:id="rId2"/>
              </a:rPr>
              <a:t>u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  <a:hlinkClick r:id="rId2"/>
              </a:rPr>
              <a:t>m</a:t>
            </a:r>
            <a:r>
              <a:rPr lang="en-US" sz="1000" i="1" spc="-5" dirty="0">
                <a:solidFill>
                  <a:srgbClr val="112C4F"/>
                </a:solidFill>
                <a:latin typeface="Bell MT"/>
                <a:ea typeface="Bell MT"/>
                <a:cs typeface="Bell MT"/>
                <a:hlinkClick r:id="rId2"/>
              </a:rPr>
              <a:t>e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  <a:hlinkClick r:id="rId2"/>
              </a:rPr>
              <a:t>n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  <a:hlinkClick r:id="rId2"/>
              </a:rPr>
              <a:t>t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  <a:hlinkClick r:id="rId2"/>
              </a:rPr>
              <a:t>s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  <a:hlinkClick r:id="rId2"/>
              </a:rPr>
              <a:t>/fi</a:t>
            </a:r>
            <a:r>
              <a:rPr lang="en-US" sz="1000" i="1" spc="-5" dirty="0">
                <a:solidFill>
                  <a:srgbClr val="112C4F"/>
                </a:solidFill>
                <a:latin typeface="Bell MT"/>
                <a:ea typeface="Bell MT"/>
                <a:cs typeface="Bell MT"/>
                <a:hlinkClick r:id="rId2"/>
              </a:rPr>
              <a:t>le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  <a:hlinkClick r:id="rId2"/>
              </a:rPr>
              <a:t>s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  <a:hlinkClick r:id="rId2"/>
              </a:rPr>
              <a:t>/</a:t>
            </a:r>
            <a:r>
              <a:rPr lang="en-US" sz="1000" i="1" spc="-5" dirty="0">
                <a:solidFill>
                  <a:srgbClr val="112C4F"/>
                </a:solidFill>
                <a:latin typeface="Bell MT"/>
                <a:ea typeface="Bell MT"/>
                <a:cs typeface="Bell MT"/>
                <a:hlinkClick r:id="rId2"/>
              </a:rPr>
              <a:t>BS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  <a:hlinkClick r:id="rId2"/>
              </a:rPr>
              <a:t>W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  <a:hlinkClick r:id="rId2"/>
              </a:rPr>
              <a:t>_</a:t>
            </a:r>
            <a:r>
              <a:rPr lang="en-US" sz="1000" i="1" spc="-5" dirty="0">
                <a:solidFill>
                  <a:srgbClr val="112C4F"/>
                </a:solidFill>
                <a:latin typeface="Bell MT"/>
                <a:ea typeface="Bell MT"/>
                <a:cs typeface="Bell MT"/>
                <a:hlinkClick r:id="rId2"/>
              </a:rPr>
              <a:t>S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  <a:hlinkClick r:id="rId2"/>
              </a:rPr>
              <a:t>o</a:t>
            </a:r>
            <a:r>
              <a:rPr lang="en-US" sz="1000" i="1" spc="-5" dirty="0">
                <a:solidFill>
                  <a:srgbClr val="112C4F"/>
                </a:solidFill>
                <a:latin typeface="Bell MT"/>
                <a:ea typeface="Bell MT"/>
                <a:cs typeface="Bell MT"/>
                <a:hlinkClick r:id="rId2"/>
              </a:rPr>
              <a:t>u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  <a:hlinkClick r:id="rId2"/>
              </a:rPr>
              <a:t>rc</a:t>
            </a:r>
            <a:r>
              <a:rPr lang="en-US" sz="1000" i="1" spc="-5" dirty="0">
                <a:solidFill>
                  <a:srgbClr val="112C4F"/>
                </a:solidFill>
                <a:latin typeface="Bell MT"/>
                <a:ea typeface="Bell MT"/>
                <a:cs typeface="Bell MT"/>
                <a:hlinkClick r:id="rId2"/>
              </a:rPr>
              <a:t>e</a:t>
            </a:r>
            <a:r>
              <a:rPr lang="en-US" sz="1000" i="1" dirty="0">
                <a:solidFill>
                  <a:srgbClr val="112C4F"/>
                </a:solidFill>
                <a:latin typeface="Bell MT"/>
                <a:ea typeface="Bell MT"/>
                <a:cs typeface="Bell MT"/>
                <a:hlinkClick r:id="rId2"/>
              </a:rPr>
              <a:t>s</a:t>
            </a:r>
            <a:r>
              <a:rPr lang="en-US" sz="1000" i="1" spc="5" dirty="0">
                <a:solidFill>
                  <a:srgbClr val="112C4F"/>
                </a:solidFill>
                <a:latin typeface="Bell MT"/>
                <a:ea typeface="Bell MT"/>
                <a:cs typeface="Bell MT"/>
                <a:hlinkClick r:id="rId2"/>
              </a:rPr>
              <a:t>.pdf</a:t>
            </a:r>
            <a:endParaRPr lang="en-US" sz="1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738014"/>
            <a:ext cx="4114800" cy="2595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4724400" y="2209800"/>
            <a:ext cx="4114800" cy="3755136"/>
          </a:xfrm>
          <a:prstGeom prst="rect">
            <a:avLst/>
          </a:prstGeom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endParaRPr lang="en-US" sz="10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267200" y="2438400"/>
            <a:ext cx="4572000" cy="3962399"/>
          </a:xfrm>
          <a:prstGeom prst="rect">
            <a:avLst/>
          </a:prstGeom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u="sng" dirty="0"/>
              <a:t>Worked</a:t>
            </a:r>
            <a:r>
              <a:rPr lang="en-US" sz="1800" dirty="0"/>
              <a:t> at least some of the last year but </a:t>
            </a:r>
            <a:r>
              <a:rPr lang="en-US" sz="1800" u="sng" dirty="0"/>
              <a:t>earned poverty-level </a:t>
            </a:r>
            <a:r>
              <a:rPr lang="en-US" sz="1800" u="sng" dirty="0" smtClean="0"/>
              <a:t>wages </a:t>
            </a:r>
          </a:p>
          <a:p>
            <a:pPr marL="109728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b="1" dirty="0" smtClean="0"/>
              <a:t>= 283,444</a:t>
            </a:r>
            <a:endParaRPr lang="en-US" sz="1800" b="1" dirty="0"/>
          </a:p>
          <a:p>
            <a:pPr marL="109728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u="sng" dirty="0" smtClean="0"/>
              <a:t>Worked</a:t>
            </a:r>
            <a:r>
              <a:rPr lang="en-US" sz="1800" dirty="0" smtClean="0"/>
              <a:t> </a:t>
            </a:r>
            <a:r>
              <a:rPr lang="en-US" sz="1800" dirty="0"/>
              <a:t>at least some of the last year and earned above poverty-level wages but </a:t>
            </a:r>
            <a:r>
              <a:rPr lang="en-US" sz="1800" u="sng" dirty="0"/>
              <a:t>below the state median </a:t>
            </a:r>
            <a:r>
              <a:rPr lang="en-US" sz="1800" u="sng" dirty="0" smtClean="0"/>
              <a:t>wage</a:t>
            </a:r>
            <a:r>
              <a:rPr lang="en-US" sz="1800" dirty="0" smtClean="0"/>
              <a:t> </a:t>
            </a:r>
          </a:p>
          <a:p>
            <a:pPr marL="109728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b="1" dirty="0" smtClean="0"/>
              <a:t>= 425,955</a:t>
            </a:r>
            <a:endParaRPr lang="en-US" sz="1800" b="1" dirty="0"/>
          </a:p>
          <a:p>
            <a:pPr marL="109728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dirty="0" smtClean="0"/>
              <a:t>Are </a:t>
            </a:r>
            <a:r>
              <a:rPr lang="en-US" sz="1800" u="sng" dirty="0" smtClean="0"/>
              <a:t>seeking work </a:t>
            </a:r>
            <a:r>
              <a:rPr lang="en-US" sz="1800" dirty="0" smtClean="0"/>
              <a:t>but </a:t>
            </a:r>
            <a:r>
              <a:rPr lang="en-US" sz="1800" dirty="0"/>
              <a:t>have not worked in the last </a:t>
            </a:r>
            <a:r>
              <a:rPr lang="en-US" sz="1800" dirty="0" smtClean="0"/>
              <a:t>year</a:t>
            </a:r>
          </a:p>
          <a:p>
            <a:pPr marL="109728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b="1" dirty="0" smtClean="0"/>
              <a:t>= 51,402</a:t>
            </a:r>
          </a:p>
          <a:p>
            <a:pPr marL="109728" indent="0">
              <a:spcBef>
                <a:spcPts val="0"/>
              </a:spcBef>
              <a:spcAft>
                <a:spcPts val="600"/>
              </a:spcAft>
              <a:buNone/>
            </a:pPr>
            <a:endParaRPr lang="en-US" sz="800" b="1" dirty="0"/>
          </a:p>
          <a:p>
            <a:pPr marL="109728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400" b="1" dirty="0" smtClean="0"/>
              <a:t>Target Population = 760,801</a:t>
            </a:r>
            <a:endParaRPr lang="en-US" sz="2400" b="1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28600" y="1828800"/>
            <a:ext cx="8610600" cy="609600"/>
          </a:xfrm>
          <a:prstGeom prst="rect">
            <a:avLst/>
          </a:prstGeom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algn="ctr">
              <a:buNone/>
            </a:pPr>
            <a:r>
              <a:rPr lang="en-US" b="1" i="1" dirty="0"/>
              <a:t>Who Would be Helped by Stronger Pathways?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952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Regional Characteristics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34950" indent="-234950">
              <a:buClrTx/>
              <a:buFont typeface="Arial" panose="020B0604020202020204" pitchFamily="34" charset="0"/>
              <a:buChar char="•"/>
            </a:pPr>
            <a:r>
              <a:rPr lang="en-US" sz="3000" dirty="0"/>
              <a:t>22 Counties - 25% of the State Population</a:t>
            </a:r>
          </a:p>
          <a:p>
            <a:pPr marL="234950" indent="-234950">
              <a:buClrTx/>
              <a:buFont typeface="Arial" panose="020B0604020202020204" pitchFamily="34" charset="0"/>
              <a:buChar char="•"/>
            </a:pPr>
            <a:r>
              <a:rPr lang="en-US" sz="3000" dirty="0"/>
              <a:t>Two Regional Centers</a:t>
            </a:r>
          </a:p>
          <a:p>
            <a:pPr lvl="1">
              <a:buClrTx/>
            </a:pPr>
            <a:r>
              <a:rPr lang="en-US" dirty="0">
                <a:solidFill>
                  <a:schemeClr val="tx1"/>
                </a:solidFill>
              </a:rPr>
              <a:t>Marshall Population 13,000</a:t>
            </a:r>
          </a:p>
          <a:p>
            <a:pPr lvl="1">
              <a:buClrTx/>
            </a:pPr>
            <a:r>
              <a:rPr lang="en-US" dirty="0">
                <a:solidFill>
                  <a:schemeClr val="tx1"/>
                </a:solidFill>
              </a:rPr>
              <a:t>Worthington Population 12,000</a:t>
            </a:r>
          </a:p>
          <a:p>
            <a:pPr marL="234950" indent="-234950">
              <a:buClrTx/>
              <a:buFont typeface="Arial" panose="020B0604020202020204" pitchFamily="34" charset="0"/>
              <a:buChar char="•"/>
            </a:pPr>
            <a:r>
              <a:rPr lang="en-US" sz="3000" dirty="0"/>
              <a:t>Demographics</a:t>
            </a:r>
          </a:p>
          <a:p>
            <a:pPr lvl="1">
              <a:buClrTx/>
            </a:pPr>
            <a:r>
              <a:rPr lang="en-US" dirty="0">
                <a:solidFill>
                  <a:schemeClr val="tx1"/>
                </a:solidFill>
              </a:rPr>
              <a:t>Increasing immigrant population</a:t>
            </a:r>
          </a:p>
          <a:p>
            <a:pPr lvl="1">
              <a:buClrTx/>
            </a:pPr>
            <a:r>
              <a:rPr lang="en-US" dirty="0">
                <a:solidFill>
                  <a:schemeClr val="tx1"/>
                </a:solidFill>
              </a:rPr>
              <a:t>Baby boomers exiting the workforce</a:t>
            </a:r>
          </a:p>
          <a:p>
            <a:pPr marL="234950" indent="-234950">
              <a:buClrTx/>
              <a:buFont typeface="Arial" panose="020B0604020202020204" pitchFamily="34" charset="0"/>
              <a:buChar char="•"/>
            </a:pPr>
            <a:r>
              <a:rPr lang="en-US" sz="3000" dirty="0"/>
              <a:t>Primary Industry Sectors</a:t>
            </a:r>
          </a:p>
          <a:p>
            <a:pPr marL="454025" lvl="2" indent="0">
              <a:buClrTx/>
              <a:buNone/>
            </a:pPr>
            <a:r>
              <a:rPr lang="en-US" dirty="0" smtClean="0">
                <a:solidFill>
                  <a:schemeClr val="tx1"/>
                </a:solidFill>
              </a:rPr>
              <a:t>Agriculture		Healthcare</a:t>
            </a:r>
          </a:p>
          <a:p>
            <a:pPr marL="454025" lvl="2" indent="0">
              <a:buClrTx/>
              <a:buNone/>
            </a:pPr>
            <a:r>
              <a:rPr lang="en-US" dirty="0" smtClean="0">
                <a:solidFill>
                  <a:schemeClr val="tx1"/>
                </a:solidFill>
              </a:rPr>
              <a:t>Manufacturing	Energy</a:t>
            </a:r>
          </a:p>
          <a:p>
            <a:pPr marL="454025" lvl="2" indent="0">
              <a:buClrTx/>
              <a:buNone/>
            </a:pPr>
            <a:r>
              <a:rPr lang="en-US" dirty="0" smtClean="0">
                <a:solidFill>
                  <a:schemeClr val="tx1"/>
                </a:solidFill>
              </a:rPr>
              <a:t>Transportation	Finance / Banking</a:t>
            </a:r>
          </a:p>
          <a:p>
            <a:pPr marL="454025" lvl="2" indent="0">
              <a:buClrTx/>
              <a:buNone/>
            </a:pPr>
            <a:r>
              <a:rPr lang="en-US" dirty="0" smtClean="0">
                <a:solidFill>
                  <a:schemeClr val="tx1"/>
                </a:solidFill>
              </a:rPr>
              <a:t>Government</a:t>
            </a:r>
          </a:p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867400" y="2895600"/>
            <a:ext cx="3200400" cy="2123658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Target Population </a:t>
            </a:r>
            <a:r>
              <a:rPr lang="en-US" b="1" dirty="0" smtClean="0">
                <a:solidFill>
                  <a:srgbClr val="FF0000"/>
                </a:solidFill>
              </a:rPr>
              <a:t>(31.6%)</a:t>
            </a:r>
          </a:p>
          <a:p>
            <a:endParaRPr lang="en-US" dirty="0"/>
          </a:p>
          <a:p>
            <a:r>
              <a:rPr lang="en-US" b="1" dirty="0" smtClean="0">
                <a:solidFill>
                  <a:srgbClr val="FF0000"/>
                </a:solidFill>
              </a:rPr>
              <a:t>22 Counties 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= 23,530</a:t>
            </a:r>
          </a:p>
          <a:p>
            <a:endParaRPr lang="en-US" dirty="0"/>
          </a:p>
          <a:p>
            <a:r>
              <a:rPr lang="en-US" b="1" dirty="0">
                <a:solidFill>
                  <a:srgbClr val="FF0000"/>
                </a:solidFill>
              </a:rPr>
              <a:t>Marshall and Worthington</a:t>
            </a:r>
          </a:p>
          <a:p>
            <a:r>
              <a:rPr lang="en-US" b="1" dirty="0">
                <a:solidFill>
                  <a:srgbClr val="FF0000"/>
                </a:solidFill>
              </a:rPr>
              <a:t>= 3,600</a:t>
            </a:r>
          </a:p>
        </p:txBody>
      </p:sp>
    </p:spTree>
    <p:extLst>
      <p:ext uri="{BB962C8B-B14F-4D97-AF65-F5344CB8AC3E}">
        <p14:creationId xmlns:p14="http://schemas.microsoft.com/office/powerpoint/2010/main" val="2804647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 for a Better Workforce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34950" indent="-234950">
              <a:lnSpc>
                <a:spcPct val="90000"/>
              </a:lnSpc>
              <a:buClrTx/>
              <a:buFont typeface="Arial" panose="020B0604020202020204" pitchFamily="34" charset="0"/>
              <a:buChar char="•"/>
            </a:pPr>
            <a:r>
              <a:rPr lang="en-US" dirty="0"/>
              <a:t>Make available opportunities for unemployed, under-employed, and underprepared workers to succeed.</a:t>
            </a:r>
          </a:p>
          <a:p>
            <a:pPr marL="234950" indent="-234950">
              <a:buClrTx/>
              <a:buFont typeface="Arial" panose="020B0604020202020204" pitchFamily="34" charset="0"/>
              <a:buChar char="•"/>
            </a:pPr>
            <a:r>
              <a:rPr lang="en-US" dirty="0"/>
              <a:t>Provide local employers with the skilled workers they need to grow their business.</a:t>
            </a:r>
          </a:p>
          <a:p>
            <a:pPr marL="280988" indent="-255588"/>
            <a:endParaRPr lang="en-US" dirty="0" smtClean="0"/>
          </a:p>
          <a:p>
            <a:pPr marL="25400" indent="0" algn="ctr">
              <a:buNone/>
            </a:pPr>
            <a:r>
              <a:rPr lang="en-US" sz="4800" dirty="0" smtClean="0"/>
              <a:t>This can be accomplished through </a:t>
            </a:r>
            <a:r>
              <a:rPr lang="en-US" sz="4800" u="sng" dirty="0" smtClean="0"/>
              <a:t>FastTRAC</a:t>
            </a:r>
            <a:r>
              <a:rPr lang="en-US" sz="4800" dirty="0" smtClean="0"/>
              <a:t> training programs.</a:t>
            </a:r>
            <a:endParaRPr lang="en-US" sz="4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519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FastTRAC – SW MN Pathway Training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572000"/>
          </a:xfrm>
        </p:spPr>
        <p:txBody>
          <a:bodyPr>
            <a:normAutofit fontScale="47500" lnSpcReduction="20000"/>
          </a:bodyPr>
          <a:lstStyle/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5100" b="1" dirty="0" smtClean="0"/>
              <a:t>Prepare adults for </a:t>
            </a:r>
            <a:r>
              <a:rPr lang="en-US" sz="5100" b="1" dirty="0"/>
              <a:t>and enter a career pathway that leads to long-term, stable </a:t>
            </a:r>
            <a:r>
              <a:rPr lang="en-US" sz="5100" b="1" dirty="0" smtClean="0"/>
              <a:t>employment.</a:t>
            </a:r>
          </a:p>
          <a:p>
            <a:pPr lvl="1">
              <a:buClrTx/>
            </a:pPr>
            <a:r>
              <a:rPr lang="en-US" sz="4200" dirty="0">
                <a:solidFill>
                  <a:schemeClr val="tx1"/>
                </a:solidFill>
              </a:rPr>
              <a:t>Integrating basic skills education and career-specific training.</a:t>
            </a:r>
          </a:p>
          <a:p>
            <a:pPr lvl="1">
              <a:buClrTx/>
            </a:pPr>
            <a:r>
              <a:rPr lang="en-US" sz="4200" dirty="0">
                <a:solidFill>
                  <a:schemeClr val="tx1"/>
                </a:solidFill>
              </a:rPr>
              <a:t>Targeting high-demand </a:t>
            </a:r>
            <a:r>
              <a:rPr lang="en-US" sz="4200" dirty="0" smtClean="0">
                <a:solidFill>
                  <a:schemeClr val="tx1"/>
                </a:solidFill>
              </a:rPr>
              <a:t>occupations.</a:t>
            </a:r>
            <a:endParaRPr lang="en-US" sz="4200" dirty="0">
              <a:solidFill>
                <a:schemeClr val="tx1"/>
              </a:solidFill>
            </a:endParaRPr>
          </a:p>
          <a:p>
            <a:pPr lvl="1">
              <a:buClrTx/>
            </a:pPr>
            <a:r>
              <a:rPr lang="en-US" sz="4200" dirty="0">
                <a:solidFill>
                  <a:schemeClr val="tx1"/>
                </a:solidFill>
              </a:rPr>
              <a:t>Meeting the needs of working learners.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5100" b="1" dirty="0" smtClean="0"/>
              <a:t>Helps </a:t>
            </a:r>
            <a:r>
              <a:rPr lang="en-US" sz="5100" b="1" dirty="0"/>
              <a:t>workers with academic </a:t>
            </a:r>
            <a:r>
              <a:rPr lang="en-US" sz="5100" b="1" dirty="0" smtClean="0"/>
              <a:t>gaps</a:t>
            </a:r>
          </a:p>
          <a:p>
            <a:pPr lvl="1">
              <a:buClrTx/>
            </a:pPr>
            <a:r>
              <a:rPr lang="en-US" sz="4200" dirty="0">
                <a:solidFill>
                  <a:schemeClr val="tx1"/>
                </a:solidFill>
              </a:rPr>
              <a:t>Move into the educational </a:t>
            </a:r>
            <a:r>
              <a:rPr lang="en-US" sz="4200" dirty="0" smtClean="0">
                <a:solidFill>
                  <a:schemeClr val="tx1"/>
                </a:solidFill>
              </a:rPr>
              <a:t>arena.</a:t>
            </a:r>
            <a:endParaRPr lang="en-US" sz="4200" dirty="0">
              <a:solidFill>
                <a:schemeClr val="tx1"/>
              </a:solidFill>
            </a:endParaRPr>
          </a:p>
          <a:p>
            <a:pPr lvl="1">
              <a:buClrTx/>
            </a:pPr>
            <a:r>
              <a:rPr lang="en-US" sz="4200" dirty="0">
                <a:solidFill>
                  <a:schemeClr val="tx1"/>
                </a:solidFill>
              </a:rPr>
              <a:t>Develop study </a:t>
            </a:r>
            <a:r>
              <a:rPr lang="en-US" sz="4200" dirty="0" smtClean="0">
                <a:solidFill>
                  <a:schemeClr val="tx1"/>
                </a:solidFill>
              </a:rPr>
              <a:t>skills.</a:t>
            </a:r>
            <a:endParaRPr lang="en-US" sz="4200" dirty="0">
              <a:solidFill>
                <a:schemeClr val="tx1"/>
              </a:solidFill>
            </a:endParaRPr>
          </a:p>
          <a:p>
            <a:pPr lvl="1">
              <a:buClrTx/>
            </a:pPr>
            <a:r>
              <a:rPr lang="en-US" sz="4200" dirty="0">
                <a:solidFill>
                  <a:schemeClr val="tx1"/>
                </a:solidFill>
              </a:rPr>
              <a:t>Increase their academic </a:t>
            </a:r>
            <a:r>
              <a:rPr lang="en-US" sz="4200" dirty="0" smtClean="0">
                <a:solidFill>
                  <a:schemeClr val="tx1"/>
                </a:solidFill>
              </a:rPr>
              <a:t>potential.</a:t>
            </a:r>
            <a:endParaRPr lang="en-US" sz="4200" dirty="0">
              <a:solidFill>
                <a:schemeClr val="tx1"/>
              </a:solidFill>
            </a:endParaRP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5100" b="1" dirty="0" smtClean="0"/>
              <a:t>Areas of focus / Workforce needs</a:t>
            </a:r>
            <a:endParaRPr lang="en-US" sz="5100" b="1" dirty="0"/>
          </a:p>
          <a:p>
            <a:pPr lvl="1">
              <a:buClrTx/>
            </a:pPr>
            <a:r>
              <a:rPr lang="en-US" sz="4200" dirty="0">
                <a:solidFill>
                  <a:schemeClr val="tx1"/>
                </a:solidFill>
              </a:rPr>
              <a:t>Healthcare</a:t>
            </a:r>
          </a:p>
          <a:p>
            <a:pPr lvl="2">
              <a:buClrTx/>
              <a:buFont typeface="Arial" panose="020B0604020202020204" pitchFamily="34" charset="0"/>
              <a:buChar char="•"/>
            </a:pPr>
            <a:r>
              <a:rPr lang="en-US" sz="3400" dirty="0">
                <a:solidFill>
                  <a:schemeClr val="tx1"/>
                </a:solidFill>
              </a:rPr>
              <a:t>Universal Healthcare Worker</a:t>
            </a:r>
            <a:endParaRPr lang="en-US" sz="3400" dirty="0" smtClean="0">
              <a:solidFill>
                <a:schemeClr val="tx1"/>
              </a:solidFill>
            </a:endParaRPr>
          </a:p>
          <a:p>
            <a:pPr lvl="1">
              <a:buClrTx/>
            </a:pPr>
            <a:r>
              <a:rPr lang="en-US" sz="4200" dirty="0">
                <a:solidFill>
                  <a:schemeClr val="tx1"/>
                </a:solidFill>
              </a:rPr>
              <a:t>Manufacturing</a:t>
            </a:r>
          </a:p>
          <a:p>
            <a:pPr lvl="2">
              <a:buClrTx/>
              <a:buFont typeface="Arial" panose="020B0604020202020204" pitchFamily="34" charset="0"/>
              <a:buChar char="•"/>
            </a:pPr>
            <a:r>
              <a:rPr lang="en-US" sz="3400" dirty="0" smtClean="0">
                <a:solidFill>
                  <a:schemeClr val="tx1"/>
                </a:solidFill>
              </a:rPr>
              <a:t>Machine </a:t>
            </a:r>
            <a:r>
              <a:rPr lang="en-US" sz="3400" dirty="0">
                <a:solidFill>
                  <a:schemeClr val="tx1"/>
                </a:solidFill>
              </a:rPr>
              <a:t>Maintenance </a:t>
            </a:r>
            <a:r>
              <a:rPr lang="en-US" sz="3400" dirty="0" smtClean="0">
                <a:solidFill>
                  <a:schemeClr val="tx1"/>
                </a:solidFill>
              </a:rPr>
              <a:t>Technician</a:t>
            </a:r>
          </a:p>
          <a:p>
            <a:pPr lvl="2">
              <a:buClrTx/>
              <a:buFont typeface="Arial" panose="020B0604020202020204" pitchFamily="34" charset="0"/>
              <a:buChar char="•"/>
            </a:pPr>
            <a:r>
              <a:rPr lang="en-US" sz="3400" dirty="0" smtClean="0">
                <a:solidFill>
                  <a:schemeClr val="tx1"/>
                </a:solidFill>
              </a:rPr>
              <a:t>Metal Fabricator/Welder</a:t>
            </a:r>
          </a:p>
          <a:p>
            <a:pPr lvl="2">
              <a:buClrTx/>
              <a:buFont typeface="Arial" panose="020B0604020202020204" pitchFamily="34" charset="0"/>
              <a:buChar char="•"/>
            </a:pPr>
            <a:r>
              <a:rPr lang="en-US" sz="3400" dirty="0" err="1" smtClean="0">
                <a:solidFill>
                  <a:schemeClr val="tx1"/>
                </a:solidFill>
              </a:rPr>
              <a:t>GreenPOWER</a:t>
            </a:r>
            <a:r>
              <a:rPr lang="en-US" sz="3400" dirty="0" smtClean="0">
                <a:solidFill>
                  <a:schemeClr val="tx1"/>
                </a:solidFill>
              </a:rPr>
              <a:t> </a:t>
            </a:r>
            <a:r>
              <a:rPr lang="en-US" sz="3400" dirty="0">
                <a:solidFill>
                  <a:schemeClr val="tx1"/>
                </a:solidFill>
              </a:rPr>
              <a:t>training</a:t>
            </a:r>
            <a:r>
              <a:rPr lang="en-US" sz="3400" dirty="0" smtClean="0">
                <a:solidFill>
                  <a:schemeClr val="tx1"/>
                </a:solidFill>
              </a:rPr>
              <a:t>.</a:t>
            </a:r>
            <a:endParaRPr lang="en-US" sz="3400" dirty="0">
              <a:solidFill>
                <a:schemeClr val="tx1"/>
              </a:solidFill>
            </a:endParaRPr>
          </a:p>
        </p:txBody>
      </p:sp>
      <p:pic>
        <p:nvPicPr>
          <p:cNvPr id="5" name="Picture 4" descr="C:\Users\cdombek\AppData\Local\Microsoft\Windows\Temporary Internet Files\Content.IE5\UGJ11OPR\MP900407550[1]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43701" y="609600"/>
            <a:ext cx="2247899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new2"/>
          <p:cNvPicPr/>
          <p:nvPr/>
        </p:nvPicPr>
        <p:blipFill>
          <a:blip r:embed="rId3" cstate="print">
            <a:lum bright="30000" contrast="-24000"/>
          </a:blip>
          <a:srcRect/>
          <a:stretch>
            <a:fillRect/>
          </a:stretch>
        </p:blipFill>
        <p:spPr bwMode="auto">
          <a:xfrm>
            <a:off x="6705600" y="4533900"/>
            <a:ext cx="2247900" cy="22479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40906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Summary of </a:t>
            </a:r>
            <a:r>
              <a:rPr lang="en-US" dirty="0" err="1" smtClean="0"/>
              <a:t>FastTRAC</a:t>
            </a:r>
            <a:r>
              <a:rPr lang="en-US" dirty="0" smtClean="0"/>
              <a:t> Program Success: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8077200" cy="5105400"/>
          </a:xfrm>
        </p:spPr>
        <p:txBody>
          <a:bodyPr>
            <a:normAutofit lnSpcReduction="10000"/>
          </a:bodyPr>
          <a:lstStyle/>
          <a:p>
            <a:pPr>
              <a:buClrTx/>
            </a:pPr>
            <a:r>
              <a:rPr lang="en-US" dirty="0" smtClean="0"/>
              <a:t>Industrial Maintenance training</a:t>
            </a:r>
          </a:p>
          <a:p>
            <a:pPr lvl="1">
              <a:lnSpc>
                <a:spcPct val="90000"/>
              </a:lnSpc>
              <a:buClrTx/>
            </a:pPr>
            <a:r>
              <a:rPr lang="en-US" sz="2000" b="1" dirty="0" smtClean="0">
                <a:solidFill>
                  <a:schemeClr val="tx1"/>
                </a:solidFill>
              </a:rPr>
              <a:t>60</a:t>
            </a:r>
            <a:r>
              <a:rPr lang="en-US" sz="2000" b="1" dirty="0">
                <a:solidFill>
                  <a:schemeClr val="tx1"/>
                </a:solidFill>
              </a:rPr>
              <a:t>%</a:t>
            </a:r>
            <a:r>
              <a:rPr lang="en-US" sz="2000" dirty="0">
                <a:solidFill>
                  <a:schemeClr val="tx1"/>
                </a:solidFill>
              </a:rPr>
              <a:t> of participants completed and entered </a:t>
            </a:r>
            <a:r>
              <a:rPr lang="en-US" sz="2000" dirty="0" smtClean="0">
                <a:solidFill>
                  <a:schemeClr val="tx1"/>
                </a:solidFill>
              </a:rPr>
              <a:t>employment*</a:t>
            </a:r>
            <a:endParaRPr lang="en-US" sz="2000" dirty="0">
              <a:solidFill>
                <a:schemeClr val="tx1"/>
              </a:solidFill>
            </a:endParaRPr>
          </a:p>
          <a:p>
            <a:pPr lvl="1">
              <a:buClrTx/>
            </a:pP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>
                <a:solidFill>
                  <a:schemeClr val="tx1"/>
                </a:solidFill>
              </a:rPr>
              <a:t>Average wage $12.26/</a:t>
            </a:r>
            <a:r>
              <a:rPr lang="en-US" sz="2000" dirty="0" err="1">
                <a:solidFill>
                  <a:schemeClr val="tx1"/>
                </a:solidFill>
              </a:rPr>
              <a:t>hr</a:t>
            </a:r>
            <a:endParaRPr lang="en-US" sz="2000" dirty="0">
              <a:solidFill>
                <a:schemeClr val="tx1"/>
              </a:solidFill>
            </a:endParaRPr>
          </a:p>
          <a:p>
            <a:pPr>
              <a:buClrTx/>
            </a:pPr>
            <a:endParaRPr lang="en-US" dirty="0"/>
          </a:p>
          <a:p>
            <a:pPr>
              <a:buClrTx/>
            </a:pPr>
            <a:r>
              <a:rPr lang="en-US" dirty="0" smtClean="0"/>
              <a:t>Welding training </a:t>
            </a:r>
          </a:p>
          <a:p>
            <a:pPr lvl="1">
              <a:buClrTx/>
            </a:pPr>
            <a:r>
              <a:rPr lang="en-US" sz="2000" b="1" dirty="0" smtClean="0">
                <a:solidFill>
                  <a:schemeClr val="tx1"/>
                </a:solidFill>
              </a:rPr>
              <a:t>71</a:t>
            </a:r>
            <a:r>
              <a:rPr lang="en-US" sz="2000" b="1" dirty="0">
                <a:solidFill>
                  <a:schemeClr val="tx1"/>
                </a:solidFill>
              </a:rPr>
              <a:t>%</a:t>
            </a:r>
            <a:r>
              <a:rPr lang="en-US" sz="2000" dirty="0">
                <a:solidFill>
                  <a:schemeClr val="tx1"/>
                </a:solidFill>
              </a:rPr>
              <a:t> of participants completed and entered </a:t>
            </a:r>
            <a:r>
              <a:rPr lang="en-US" sz="2000" dirty="0" smtClean="0">
                <a:solidFill>
                  <a:schemeClr val="tx1"/>
                </a:solidFill>
              </a:rPr>
              <a:t>employment*</a:t>
            </a:r>
            <a:endParaRPr lang="en-US" sz="2000" dirty="0">
              <a:solidFill>
                <a:schemeClr val="tx1"/>
              </a:solidFill>
            </a:endParaRPr>
          </a:p>
          <a:p>
            <a:pPr lvl="1">
              <a:buClrTx/>
            </a:pPr>
            <a:r>
              <a:rPr lang="en-US" sz="2000" dirty="0">
                <a:solidFill>
                  <a:schemeClr val="tx1"/>
                </a:solidFill>
              </a:rPr>
              <a:t> Average wage $15.56/</a:t>
            </a:r>
            <a:r>
              <a:rPr lang="en-US" sz="2000" dirty="0" err="1">
                <a:solidFill>
                  <a:schemeClr val="tx1"/>
                </a:solidFill>
              </a:rPr>
              <a:t>hr</a:t>
            </a:r>
            <a:endParaRPr lang="en-US" sz="2000" dirty="0">
              <a:solidFill>
                <a:schemeClr val="tx1"/>
              </a:solidFill>
            </a:endParaRPr>
          </a:p>
          <a:p>
            <a:pPr>
              <a:buClrTx/>
              <a:buFont typeface="Wingdings" panose="05000000000000000000" pitchFamily="2" charset="2"/>
              <a:buChar char="q"/>
            </a:pPr>
            <a:endParaRPr lang="en-US" dirty="0" smtClean="0"/>
          </a:p>
          <a:p>
            <a:pPr>
              <a:buClrTx/>
            </a:pPr>
            <a:r>
              <a:rPr lang="en-US" dirty="0" smtClean="0"/>
              <a:t>Universal Healthcare Worker training</a:t>
            </a:r>
            <a:endParaRPr lang="en-US" sz="2000" dirty="0" smtClean="0"/>
          </a:p>
          <a:p>
            <a:pPr lvl="1">
              <a:buClrTx/>
            </a:pPr>
            <a:r>
              <a:rPr lang="en-US" sz="2000" b="1" dirty="0" smtClean="0">
                <a:solidFill>
                  <a:schemeClr val="tx1"/>
                </a:solidFill>
              </a:rPr>
              <a:t>72</a:t>
            </a:r>
            <a:r>
              <a:rPr lang="en-US" sz="2000" b="1" dirty="0">
                <a:solidFill>
                  <a:schemeClr val="tx1"/>
                </a:solidFill>
              </a:rPr>
              <a:t>%</a:t>
            </a:r>
            <a:r>
              <a:rPr lang="en-US" sz="2000" dirty="0">
                <a:solidFill>
                  <a:schemeClr val="tx1"/>
                </a:solidFill>
              </a:rPr>
              <a:t> of participants completed and entered </a:t>
            </a:r>
            <a:r>
              <a:rPr lang="en-US" sz="2000" dirty="0" smtClean="0">
                <a:solidFill>
                  <a:schemeClr val="tx1"/>
                </a:solidFill>
              </a:rPr>
              <a:t>employment*</a:t>
            </a:r>
            <a:endParaRPr lang="en-US" sz="2000" dirty="0">
              <a:solidFill>
                <a:schemeClr val="tx1"/>
              </a:solidFill>
            </a:endParaRPr>
          </a:p>
          <a:p>
            <a:pPr lvl="1">
              <a:buClrTx/>
            </a:pPr>
            <a:r>
              <a:rPr lang="en-US" sz="2000" dirty="0">
                <a:solidFill>
                  <a:schemeClr val="tx1"/>
                </a:solidFill>
              </a:rPr>
              <a:t> Average wage $11.74/</a:t>
            </a:r>
            <a:r>
              <a:rPr lang="en-US" sz="2000" dirty="0" err="1">
                <a:solidFill>
                  <a:schemeClr val="tx1"/>
                </a:solidFill>
              </a:rPr>
              <a:t>hr</a:t>
            </a:r>
            <a:r>
              <a:rPr lang="en-US" sz="2000" dirty="0">
                <a:solidFill>
                  <a:schemeClr val="tx1"/>
                </a:solidFill>
              </a:rPr>
              <a:t>  </a:t>
            </a:r>
          </a:p>
          <a:p>
            <a:pPr marL="411480" lvl="1" indent="0">
              <a:buClrTx/>
              <a:buNone/>
            </a:pPr>
            <a:endParaRPr lang="en-US" sz="2000" dirty="0">
              <a:solidFill>
                <a:schemeClr val="tx1"/>
              </a:solidFill>
            </a:endParaRPr>
          </a:p>
          <a:p>
            <a:pPr marL="0" indent="0">
              <a:buClrTx/>
              <a:buNone/>
            </a:pPr>
            <a:endParaRPr lang="en-US" sz="1400" dirty="0" smtClean="0">
              <a:solidFill>
                <a:schemeClr val="tx1"/>
              </a:solidFill>
            </a:endParaRPr>
          </a:p>
          <a:p>
            <a:pPr marL="0" indent="0">
              <a:buClrTx/>
              <a:buNone/>
            </a:pPr>
            <a:r>
              <a:rPr lang="en-US" sz="1400" dirty="0" smtClean="0">
                <a:solidFill>
                  <a:schemeClr val="tx1"/>
                </a:solidFill>
              </a:rPr>
              <a:t>*Statistics reflect the number of participants who entered employment in their field of training.  Other participants may have found employment in another field.</a:t>
            </a:r>
          </a:p>
        </p:txBody>
      </p:sp>
    </p:spTree>
    <p:extLst>
      <p:ext uri="{BB962C8B-B14F-4D97-AF65-F5344CB8AC3E}">
        <p14:creationId xmlns:p14="http://schemas.microsoft.com/office/powerpoint/2010/main" val="696766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530352"/>
            <a:ext cx="8382000" cy="1069848"/>
          </a:xfrm>
        </p:spPr>
        <p:txBody>
          <a:bodyPr/>
          <a:lstStyle/>
          <a:p>
            <a:r>
              <a:rPr lang="en-US" dirty="0"/>
              <a:t>FastTRAC Partner Organizations: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381000" y="1524000"/>
            <a:ext cx="4041648" cy="457200"/>
          </a:xfrm>
        </p:spPr>
        <p:txBody>
          <a:bodyPr>
            <a:normAutofit/>
          </a:bodyPr>
          <a:lstStyle/>
          <a:p>
            <a:r>
              <a:rPr lang="en-US" sz="1600" dirty="0"/>
              <a:t>Southwest Regional Adult Basic Education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3"/>
          </p:nvPr>
        </p:nvSpPr>
        <p:spPr>
          <a:xfrm>
            <a:off x="4721225" y="1524000"/>
            <a:ext cx="4041775" cy="457200"/>
          </a:xfrm>
        </p:spPr>
        <p:txBody>
          <a:bodyPr>
            <a:normAutofit/>
          </a:bodyPr>
          <a:lstStyle/>
          <a:p>
            <a:r>
              <a:rPr lang="en-US" sz="1600" dirty="0"/>
              <a:t>Southwest Minnesota Workforce </a:t>
            </a:r>
            <a:r>
              <a:rPr lang="en-US" sz="1600" dirty="0" smtClean="0"/>
              <a:t>Center</a:t>
            </a:r>
            <a:endParaRPr lang="en-US" sz="16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>
          <a:xfrm>
            <a:off x="381000" y="1987549"/>
            <a:ext cx="4041648" cy="2015881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 smtClean="0"/>
              <a:t>Locations</a:t>
            </a:r>
          </a:p>
          <a:p>
            <a:pPr lvl="1">
              <a:buClrTx/>
            </a:pPr>
            <a:r>
              <a:rPr lang="en-US" dirty="0">
                <a:solidFill>
                  <a:schemeClr val="tx1"/>
                </a:solidFill>
              </a:rPr>
              <a:t>Jackson/Fairmont</a:t>
            </a:r>
          </a:p>
          <a:p>
            <a:pPr lvl="1">
              <a:buClrTx/>
            </a:pPr>
            <a:r>
              <a:rPr lang="en-US" dirty="0">
                <a:solidFill>
                  <a:schemeClr val="tx1"/>
                </a:solidFill>
              </a:rPr>
              <a:t>Marshall</a:t>
            </a:r>
          </a:p>
          <a:p>
            <a:pPr lvl="1">
              <a:buClrTx/>
            </a:pPr>
            <a:r>
              <a:rPr lang="en-US" dirty="0" smtClean="0">
                <a:solidFill>
                  <a:schemeClr val="tx1"/>
                </a:solidFill>
              </a:rPr>
              <a:t>Montevideo</a:t>
            </a:r>
            <a:endParaRPr lang="en-US" dirty="0">
              <a:solidFill>
                <a:schemeClr val="tx1"/>
              </a:solidFill>
            </a:endParaRPr>
          </a:p>
          <a:p>
            <a:pPr lvl="1">
              <a:buClrTx/>
            </a:pPr>
            <a:r>
              <a:rPr lang="en-US" dirty="0" smtClean="0">
                <a:solidFill>
                  <a:schemeClr val="tx1"/>
                </a:solidFill>
              </a:rPr>
              <a:t>Worthington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718304" y="1993898"/>
            <a:ext cx="4041775" cy="1863481"/>
          </a:xfrm>
        </p:spPr>
        <p:txBody>
          <a:bodyPr>
            <a:normAutofit/>
          </a:bodyPr>
          <a:lstStyle/>
          <a:p>
            <a:pPr>
              <a:buClrTx/>
              <a:buFont typeface="Arial" panose="020B0604020202020204" pitchFamily="34" charset="0"/>
              <a:buChar char="•"/>
            </a:pPr>
            <a:r>
              <a:rPr lang="en-US" dirty="0" smtClean="0"/>
              <a:t>Locations</a:t>
            </a:r>
            <a:endParaRPr lang="en-US" dirty="0"/>
          </a:p>
          <a:p>
            <a:pPr lvl="1">
              <a:buClrTx/>
            </a:pPr>
            <a:r>
              <a:rPr lang="en-US" dirty="0">
                <a:solidFill>
                  <a:schemeClr val="tx1"/>
                </a:solidFill>
              </a:rPr>
              <a:t>Jackson</a:t>
            </a:r>
          </a:p>
          <a:p>
            <a:pPr lvl="1">
              <a:buClrTx/>
            </a:pPr>
            <a:r>
              <a:rPr lang="en-US" dirty="0">
                <a:solidFill>
                  <a:schemeClr val="tx1"/>
                </a:solidFill>
              </a:rPr>
              <a:t>Marshall</a:t>
            </a:r>
          </a:p>
          <a:p>
            <a:pPr lvl="1">
              <a:buClrTx/>
            </a:pPr>
            <a:r>
              <a:rPr lang="en-US" dirty="0" smtClean="0">
                <a:solidFill>
                  <a:schemeClr val="tx1"/>
                </a:solidFill>
              </a:rPr>
              <a:t>Montevideo</a:t>
            </a:r>
            <a:endParaRPr lang="en-US" dirty="0">
              <a:solidFill>
                <a:schemeClr val="tx1"/>
              </a:solidFill>
            </a:endParaRPr>
          </a:p>
          <a:p>
            <a:pPr lvl="1">
              <a:buClrTx/>
            </a:pPr>
            <a:r>
              <a:rPr lang="en-US" dirty="0" smtClean="0">
                <a:solidFill>
                  <a:schemeClr val="tx1"/>
                </a:solidFill>
              </a:rPr>
              <a:t>Worthington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9" name="Text Placeholder 4"/>
          <p:cNvSpPr txBox="1">
            <a:spLocks/>
          </p:cNvSpPr>
          <p:nvPr/>
        </p:nvSpPr>
        <p:spPr>
          <a:xfrm>
            <a:off x="381000" y="4038600"/>
            <a:ext cx="4041648" cy="457200"/>
          </a:xfrm>
          <a:prstGeom prst="rect">
            <a:avLst/>
          </a:prstGeo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vert="horz" anchor="ctr">
            <a:noAutofit/>
          </a:bodyPr>
          <a:lstStyle>
            <a:lvl1pPr marL="45720" indent="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900" b="1" kern="1200">
                <a:solidFill>
                  <a:schemeClr val="tx1">
                    <a:tint val="9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None/>
              <a:defRPr kumimoji="0" sz="2000" b="1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None/>
              <a:defRPr kumimoji="0" sz="18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None/>
              <a:defRPr kumimoji="0" sz="16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600" b="1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/>
              <a:t>Minnesota West Community &amp; Technical College</a:t>
            </a:r>
            <a:endParaRPr lang="en-US" sz="1600" dirty="0"/>
          </a:p>
        </p:txBody>
      </p:sp>
      <p:sp>
        <p:nvSpPr>
          <p:cNvPr id="10" name="Content Placeholder 5"/>
          <p:cNvSpPr txBox="1">
            <a:spLocks/>
          </p:cNvSpPr>
          <p:nvPr/>
        </p:nvSpPr>
        <p:spPr>
          <a:xfrm>
            <a:off x="381000" y="4502149"/>
            <a:ext cx="4041648" cy="2015881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0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Tx/>
            </a:pPr>
            <a:r>
              <a:rPr lang="en-US" dirty="0" smtClean="0"/>
              <a:t>5 Campus Locations</a:t>
            </a:r>
          </a:p>
          <a:p>
            <a:pPr>
              <a:buClrTx/>
            </a:pPr>
            <a:r>
              <a:rPr lang="en-US" dirty="0" smtClean="0"/>
              <a:t>4 Educational Sites</a:t>
            </a:r>
          </a:p>
          <a:p>
            <a:pPr>
              <a:buClrTx/>
            </a:pPr>
            <a:r>
              <a:rPr lang="en-US" dirty="0" smtClean="0"/>
              <a:t>Over 70 Degree Programs</a:t>
            </a:r>
          </a:p>
          <a:p>
            <a:pPr>
              <a:buClrTx/>
            </a:pPr>
            <a:r>
              <a:rPr lang="en-US" dirty="0" smtClean="0"/>
              <a:t>2 Year Programs</a:t>
            </a:r>
          </a:p>
          <a:p>
            <a:pPr>
              <a:buClrTx/>
            </a:pPr>
            <a:r>
              <a:rPr lang="en-US" dirty="0" smtClean="0"/>
              <a:t>Partners with SMSU 4 Year Programs</a:t>
            </a:r>
          </a:p>
        </p:txBody>
      </p:sp>
    </p:spTree>
    <p:extLst>
      <p:ext uri="{BB962C8B-B14F-4D97-AF65-F5344CB8AC3E}">
        <p14:creationId xmlns:p14="http://schemas.microsoft.com/office/powerpoint/2010/main" val="3558732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outhwestabe.org/images/swab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2971800"/>
            <a:ext cx="3505200" cy="3708502"/>
          </a:xfrm>
          <a:prstGeom prst="rect">
            <a:avLst/>
          </a:prstGeom>
          <a:noFill/>
        </p:spPr>
      </p:pic>
      <p:pic>
        <p:nvPicPr>
          <p:cNvPr id="1028" name="Picture 4" descr="http://www.positivelyminnesota.com/template_images/shadow-wfc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5575" y="-136525"/>
            <a:ext cx="9525" cy="9525"/>
          </a:xfrm>
          <a:prstGeom prst="rect">
            <a:avLst/>
          </a:prstGeom>
          <a:noFill/>
        </p:spPr>
      </p:pic>
      <p:pic>
        <p:nvPicPr>
          <p:cNvPr id="1030" name="Picture 6" descr="http://www.positivelyminnesota.com/template_images/shadow-wfc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5575" y="-136525"/>
            <a:ext cx="9525" cy="9525"/>
          </a:xfrm>
          <a:prstGeom prst="rect">
            <a:avLst/>
          </a:prstGeom>
          <a:noFill/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4" cstate="print"/>
          <a:srcRect l="45608" t="18750" r="26281" b="26563"/>
          <a:stretch>
            <a:fillRect/>
          </a:stretch>
        </p:blipFill>
        <p:spPr bwMode="auto">
          <a:xfrm>
            <a:off x="5029200" y="2438400"/>
            <a:ext cx="3886200" cy="4250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6" name="Picture 12" descr="Minnesota West campuses"/>
          <p:cNvPicPr>
            <a:picLocks noChangeAspect="1" noChangeArrowheads="1"/>
          </p:cNvPicPr>
          <p:nvPr/>
        </p:nvPicPr>
        <p:blipFill>
          <a:blip r:embed="rId5" cstate="print"/>
          <a:srcRect l="4412" r="8823" b="8881"/>
          <a:stretch>
            <a:fillRect/>
          </a:stretch>
        </p:blipFill>
        <p:spPr bwMode="auto">
          <a:xfrm>
            <a:off x="2209800" y="152400"/>
            <a:ext cx="4495800" cy="4202048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5135308" y="5379720"/>
            <a:ext cx="9454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Montevideo</a:t>
            </a:r>
            <a:endParaRPr lang="en-US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5029200" y="5895201"/>
            <a:ext cx="7254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Marshall</a:t>
            </a:r>
            <a:endParaRPr lang="en-US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5455920" y="6291441"/>
            <a:ext cx="9775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Worthington</a:t>
            </a:r>
            <a:endParaRPr lang="en-US" sz="1200" dirty="0"/>
          </a:p>
        </p:txBody>
      </p:sp>
      <p:sp>
        <p:nvSpPr>
          <p:cNvPr id="14" name="TextBox 13"/>
          <p:cNvSpPr txBox="1"/>
          <p:nvPr/>
        </p:nvSpPr>
        <p:spPr>
          <a:xfrm>
            <a:off x="304800" y="2494895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Southwest Minnesota</a:t>
            </a:r>
            <a:br>
              <a:rPr lang="en-US" sz="1400" b="1" dirty="0" smtClean="0"/>
            </a:br>
            <a:r>
              <a:rPr lang="en-US" sz="1400" b="1" dirty="0" smtClean="0"/>
              <a:t>Adult Basic Education</a:t>
            </a:r>
            <a:endParaRPr lang="en-US" sz="1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6781800" y="1905000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b="1" dirty="0" smtClean="0"/>
              <a:t>Southwest Minnesota</a:t>
            </a:r>
            <a:br>
              <a:rPr lang="en-US" sz="1400" b="1" dirty="0" smtClean="0"/>
            </a:br>
            <a:r>
              <a:rPr lang="en-US" sz="1400" b="1" dirty="0" err="1" smtClean="0"/>
              <a:t>WorkForce</a:t>
            </a:r>
            <a:r>
              <a:rPr lang="en-US" sz="1400" b="1" dirty="0" smtClean="0"/>
              <a:t> Centers</a:t>
            </a:r>
            <a:endParaRPr lang="en-US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W MN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2114</TotalTime>
  <Words>739</Words>
  <Application>Microsoft Office PowerPoint</Application>
  <PresentationFormat>On-screen Show (4:3)</PresentationFormat>
  <Paragraphs>206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SW MN</vt:lpstr>
      <vt:lpstr>PowerPoint Presentation</vt:lpstr>
      <vt:lpstr>Today’s Workforce and Economy</vt:lpstr>
      <vt:lpstr>Building the Middle Class with Better Skills and Wages</vt:lpstr>
      <vt:lpstr>Regional Characteristics</vt:lpstr>
      <vt:lpstr>Training for a Better Workforce</vt:lpstr>
      <vt:lpstr>FastTRAC – SW MN Pathway Training</vt:lpstr>
      <vt:lpstr>Summary of FastTRAC Program Success:</vt:lpstr>
      <vt:lpstr>FastTRAC Partner Organizations:</vt:lpstr>
      <vt:lpstr>PowerPoint Presentation</vt:lpstr>
      <vt:lpstr>FastTRAC Funding in SW Minnesota:</vt:lpstr>
      <vt:lpstr>FastTRAC Funding in SW Minnesota:</vt:lpstr>
      <vt:lpstr>PowerPoint Presentation</vt:lpstr>
      <vt:lpstr>More on what Adult Basic Education (ABE) has to offer…</vt:lpstr>
      <vt:lpstr>Considerations to meet your Workforce needs -</vt:lpstr>
      <vt:lpstr>Questions or Comments Contact: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JCarlo</dc:creator>
  <cp:lastModifiedBy>Jennifer Berquam</cp:lastModifiedBy>
  <cp:revision>106</cp:revision>
  <cp:lastPrinted>2013-10-21T17:23:26Z</cp:lastPrinted>
  <dcterms:created xsi:type="dcterms:W3CDTF">2010-08-18T15:04:44Z</dcterms:created>
  <dcterms:modified xsi:type="dcterms:W3CDTF">2013-10-23T17:05:52Z</dcterms:modified>
</cp:coreProperties>
</file>