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71" r:id="rId2"/>
    <p:sldId id="615" r:id="rId3"/>
    <p:sldId id="541" r:id="rId4"/>
    <p:sldId id="567" r:id="rId5"/>
    <p:sldId id="566" r:id="rId6"/>
    <p:sldId id="604" r:id="rId7"/>
    <p:sldId id="568" r:id="rId8"/>
    <p:sldId id="569" r:id="rId9"/>
    <p:sldId id="662" r:id="rId10"/>
    <p:sldId id="663" r:id="rId11"/>
    <p:sldId id="664" r:id="rId12"/>
    <p:sldId id="665" r:id="rId13"/>
    <p:sldId id="666" r:id="rId14"/>
    <p:sldId id="570" r:id="rId15"/>
    <p:sldId id="667" r:id="rId16"/>
    <p:sldId id="529" r:id="rId17"/>
    <p:sldId id="578" r:id="rId18"/>
    <p:sldId id="579" r:id="rId19"/>
    <p:sldId id="580" r:id="rId20"/>
    <p:sldId id="581" r:id="rId21"/>
    <p:sldId id="582" r:id="rId22"/>
    <p:sldId id="583" r:id="rId23"/>
    <p:sldId id="584" r:id="rId24"/>
    <p:sldId id="530" r:id="rId25"/>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19"/>
    <a:srgbClr val="FFFFFF"/>
    <a:srgbClr val="CC0000"/>
    <a:srgbClr val="FFE781"/>
    <a:srgbClr val="D9D9D9"/>
    <a:srgbClr val="777777"/>
    <a:srgbClr val="7F7F7F"/>
    <a:srgbClr val="000000"/>
    <a:srgbClr val="FFFFCC"/>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3" autoAdjust="0"/>
    <p:restoredTop sz="91429" autoAdjust="0"/>
  </p:normalViewPr>
  <p:slideViewPr>
    <p:cSldViewPr>
      <p:cViewPr>
        <p:scale>
          <a:sx n="100" d="100"/>
          <a:sy n="100"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tx>
            <c:strRef>
              <c:f>Sheet1!$B$1</c:f>
              <c:strCache>
                <c:ptCount val="1"/>
                <c:pt idx="0">
                  <c:v>Awarded</c:v>
                </c:pt>
              </c:strCache>
            </c:strRef>
          </c:tx>
          <c:invertIfNegative val="0"/>
          <c:cat>
            <c:strRef>
              <c:f>Sheet1!$A$2:$A$3</c:f>
              <c:strCache>
                <c:ptCount val="2"/>
                <c:pt idx="0">
                  <c:v>Active</c:v>
                </c:pt>
                <c:pt idx="1">
                  <c:v>Pending</c:v>
                </c:pt>
              </c:strCache>
            </c:strRef>
          </c:cat>
          <c:val>
            <c:numRef>
              <c:f>Sheet1!$B$2:$B$3</c:f>
              <c:numCache>
                <c:formatCode>"$"#,##0</c:formatCode>
                <c:ptCount val="2"/>
                <c:pt idx="0">
                  <c:v>2969000</c:v>
                </c:pt>
                <c:pt idx="1">
                  <c:v>1435000</c:v>
                </c:pt>
              </c:numCache>
            </c:numRef>
          </c:val>
        </c:ser>
        <c:ser>
          <c:idx val="1"/>
          <c:order val="1"/>
          <c:tx>
            <c:strRef>
              <c:f>Sheet1!$C$1</c:f>
              <c:strCache>
                <c:ptCount val="1"/>
                <c:pt idx="0">
                  <c:v>Leveraged</c:v>
                </c:pt>
              </c:strCache>
            </c:strRef>
          </c:tx>
          <c:invertIfNegative val="0"/>
          <c:cat>
            <c:strRef>
              <c:f>Sheet1!$A$2:$A$3</c:f>
              <c:strCache>
                <c:ptCount val="2"/>
                <c:pt idx="0">
                  <c:v>Active</c:v>
                </c:pt>
                <c:pt idx="1">
                  <c:v>Pending</c:v>
                </c:pt>
              </c:strCache>
            </c:strRef>
          </c:cat>
          <c:val>
            <c:numRef>
              <c:f>Sheet1!$C$2:$C$3</c:f>
              <c:numCache>
                <c:formatCode>"$"#,##0</c:formatCode>
                <c:ptCount val="2"/>
                <c:pt idx="0">
                  <c:v>35561000</c:v>
                </c:pt>
                <c:pt idx="1">
                  <c:v>25600000</c:v>
                </c:pt>
              </c:numCache>
            </c:numRef>
          </c:val>
        </c:ser>
        <c:dLbls>
          <c:showLegendKey val="0"/>
          <c:showVal val="0"/>
          <c:showCatName val="0"/>
          <c:showSerName val="0"/>
          <c:showPercent val="0"/>
          <c:showBubbleSize val="0"/>
        </c:dLbls>
        <c:gapWidth val="150"/>
        <c:axId val="72852992"/>
        <c:axId val="67220544"/>
      </c:barChart>
      <c:catAx>
        <c:axId val="72852992"/>
        <c:scaling>
          <c:orientation val="minMax"/>
        </c:scaling>
        <c:delete val="0"/>
        <c:axPos val="b"/>
        <c:majorTickMark val="out"/>
        <c:minorTickMark val="none"/>
        <c:tickLblPos val="nextTo"/>
        <c:crossAx val="67220544"/>
        <c:crosses val="autoZero"/>
        <c:auto val="1"/>
        <c:lblAlgn val="ctr"/>
        <c:lblOffset val="100"/>
        <c:noMultiLvlLbl val="0"/>
      </c:catAx>
      <c:valAx>
        <c:axId val="67220544"/>
        <c:scaling>
          <c:orientation val="minMax"/>
        </c:scaling>
        <c:delete val="0"/>
        <c:axPos val="l"/>
        <c:majorGridlines/>
        <c:numFmt formatCode="&quot;$&quot;#,##0" sourceLinked="1"/>
        <c:majorTickMark val="out"/>
        <c:minorTickMark val="none"/>
        <c:tickLblPos val="nextTo"/>
        <c:crossAx val="728529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0.23853</cdr:x>
      <cdr:y>0.77143</cdr:y>
    </cdr:from>
    <cdr:to>
      <cdr:x>0.34862</cdr:x>
      <cdr:y>0.84286</cdr:y>
    </cdr:to>
    <cdr:sp macro="" textlink="">
      <cdr:nvSpPr>
        <cdr:cNvPr id="2" name="TextBox 1"/>
        <cdr:cNvSpPr txBox="1"/>
      </cdr:nvSpPr>
      <cdr:spPr>
        <a:xfrm xmlns:a="http://schemas.openxmlformats.org/drawingml/2006/main">
          <a:off x="1981200" y="4114800"/>
          <a:ext cx="914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$2.9 mil</a:t>
          </a:r>
          <a:endParaRPr lang="en-US" sz="1600" dirty="0"/>
        </a:p>
      </cdr:txBody>
    </cdr:sp>
  </cdr:relSizeAnchor>
  <cdr:relSizeAnchor xmlns:cdr="http://schemas.openxmlformats.org/drawingml/2006/chartDrawing">
    <cdr:from>
      <cdr:x>0.33028</cdr:x>
      <cdr:y>0.04286</cdr:y>
    </cdr:from>
    <cdr:to>
      <cdr:x>0.44954</cdr:x>
      <cdr:y>0.11429</cdr:y>
    </cdr:to>
    <cdr:sp macro="" textlink="">
      <cdr:nvSpPr>
        <cdr:cNvPr id="3" name="TextBox 2"/>
        <cdr:cNvSpPr txBox="1"/>
      </cdr:nvSpPr>
      <cdr:spPr>
        <a:xfrm xmlns:a="http://schemas.openxmlformats.org/drawingml/2006/main">
          <a:off x="2743200" y="228600"/>
          <a:ext cx="9906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0.3211</cdr:x>
      <cdr:y>0.05714</cdr:y>
    </cdr:from>
    <cdr:to>
      <cdr:x>0.44037</cdr:x>
      <cdr:y>0.12857</cdr:y>
    </cdr:to>
    <cdr:sp macro="" textlink="">
      <cdr:nvSpPr>
        <cdr:cNvPr id="4" name="TextBox 3"/>
        <cdr:cNvSpPr txBox="1"/>
      </cdr:nvSpPr>
      <cdr:spPr>
        <a:xfrm xmlns:a="http://schemas.openxmlformats.org/drawingml/2006/main">
          <a:off x="2667000" y="304800"/>
          <a:ext cx="9906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$35.5 mil</a:t>
          </a:r>
          <a:endParaRPr lang="en-US" sz="1600" dirty="0"/>
        </a:p>
      </cdr:txBody>
    </cdr:sp>
  </cdr:relSizeAnchor>
  <cdr:relSizeAnchor xmlns:cdr="http://schemas.openxmlformats.org/drawingml/2006/chartDrawing">
    <cdr:from>
      <cdr:x>0.55963</cdr:x>
      <cdr:y>0.8</cdr:y>
    </cdr:from>
    <cdr:to>
      <cdr:x>0.66972</cdr:x>
      <cdr:y>0.87143</cdr:y>
    </cdr:to>
    <cdr:sp macro="" textlink="">
      <cdr:nvSpPr>
        <cdr:cNvPr id="5" name="TextBox 1"/>
        <cdr:cNvSpPr txBox="1"/>
      </cdr:nvSpPr>
      <cdr:spPr>
        <a:xfrm xmlns:a="http://schemas.openxmlformats.org/drawingml/2006/main">
          <a:off x="4648200" y="4267200"/>
          <a:ext cx="9144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dirty="0" smtClean="0"/>
            <a:t>$1.4 mil</a:t>
          </a:r>
          <a:endParaRPr lang="en-US" sz="1600" dirty="0"/>
        </a:p>
      </cdr:txBody>
    </cdr:sp>
  </cdr:relSizeAnchor>
  <cdr:relSizeAnchor xmlns:cdr="http://schemas.openxmlformats.org/drawingml/2006/chartDrawing">
    <cdr:from>
      <cdr:x>0.6422</cdr:x>
      <cdr:y>0.27143</cdr:y>
    </cdr:from>
    <cdr:to>
      <cdr:x>0.76147</cdr:x>
      <cdr:y>0.34286</cdr:y>
    </cdr:to>
    <cdr:sp macro="" textlink="">
      <cdr:nvSpPr>
        <cdr:cNvPr id="6" name="TextBox 1"/>
        <cdr:cNvSpPr txBox="1"/>
      </cdr:nvSpPr>
      <cdr:spPr>
        <a:xfrm xmlns:a="http://schemas.openxmlformats.org/drawingml/2006/main">
          <a:off x="5334000" y="1447800"/>
          <a:ext cx="990633" cy="3810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dirty="0" smtClean="0"/>
            <a:t>$25.6 mil</a:t>
          </a:r>
          <a:endParaRPr lang="en-US" sz="1600" dirty="0"/>
        </a:p>
      </cdr:txBody>
    </cdr:sp>
  </cdr:relSizeAnchor>
  <cdr:relSizeAnchor xmlns:cdr="http://schemas.openxmlformats.org/drawingml/2006/chartDrawing">
    <cdr:from>
      <cdr:x>0.50459</cdr:x>
      <cdr:y>0.37143</cdr:y>
    </cdr:from>
    <cdr:to>
      <cdr:x>0.69725</cdr:x>
      <cdr:y>0.47143</cdr:y>
    </cdr:to>
    <cdr:sp macro="" textlink="">
      <cdr:nvSpPr>
        <cdr:cNvPr id="7" name="TextBox 6"/>
        <cdr:cNvSpPr txBox="1"/>
      </cdr:nvSpPr>
      <cdr:spPr>
        <a:xfrm xmlns:a="http://schemas.openxmlformats.org/drawingml/2006/main">
          <a:off x="4191000" y="1981200"/>
          <a:ext cx="1600195" cy="533400"/>
        </a:xfrm>
        <a:prstGeom xmlns:a="http://schemas.openxmlformats.org/drawingml/2006/main" prst="roundRect">
          <a:avLst/>
        </a:prstGeom>
        <a:solidFill xmlns:a="http://schemas.openxmlformats.org/drawingml/2006/main">
          <a:schemeClr val="bg1">
            <a:lumMod val="85000"/>
          </a:schemeClr>
        </a:solidFill>
        <a:effectLst xmlns:a="http://schemas.openxmlformats.org/drawingml/2006/main">
          <a:outerShdw blurRad="50800" dist="38100" dir="5400000" algn="t" rotWithShape="0">
            <a:prstClr val="black">
              <a:alpha val="40000"/>
            </a:prstClr>
          </a:outerShdw>
        </a:effectLst>
      </cdr:spPr>
      <cdr:txBody>
        <a:bodyPr xmlns:a="http://schemas.openxmlformats.org/drawingml/2006/main" vertOverflow="clip" wrap="square" rtlCol="0"/>
        <a:lstStyle xmlns:a="http://schemas.openxmlformats.org/drawingml/2006/main"/>
        <a:p xmlns:a="http://schemas.openxmlformats.org/drawingml/2006/main">
          <a:pPr algn="ctr"/>
          <a:r>
            <a:rPr lang="en-US" sz="2400" dirty="0" smtClean="0"/>
            <a:t>1:19 Ratio</a:t>
          </a:r>
          <a:endParaRPr lang="en-US"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1541" tIns="45770" rIns="91541" bIns="45770"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1541" tIns="45770" rIns="91541" bIns="45770" rtlCol="0"/>
          <a:lstStyle>
            <a:lvl1pPr algn="r">
              <a:defRPr sz="1200"/>
            </a:lvl1pPr>
          </a:lstStyle>
          <a:p>
            <a:fld id="{8EC1726C-9BCE-42D3-96D7-A252D9484FA0}" type="datetimeFigureOut">
              <a:rPr lang="en-US" smtClean="0"/>
              <a:pPr/>
              <a:t>10/23/2013</a:t>
            </a:fld>
            <a:endParaRPr lang="en-US"/>
          </a:p>
        </p:txBody>
      </p:sp>
      <p:sp>
        <p:nvSpPr>
          <p:cNvPr id="4" name="Footer Placeholder 3"/>
          <p:cNvSpPr>
            <a:spLocks noGrp="1"/>
          </p:cNvSpPr>
          <p:nvPr>
            <p:ph type="ftr" sz="quarter" idx="2"/>
          </p:nvPr>
        </p:nvSpPr>
        <p:spPr>
          <a:xfrm>
            <a:off x="0" y="8839013"/>
            <a:ext cx="3041968" cy="465296"/>
          </a:xfrm>
          <a:prstGeom prst="rect">
            <a:avLst/>
          </a:prstGeom>
        </p:spPr>
        <p:txBody>
          <a:bodyPr vert="horz" lIns="91541" tIns="45770" rIns="91541" bIns="45770"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3"/>
            <a:ext cx="3041968" cy="465296"/>
          </a:xfrm>
          <a:prstGeom prst="rect">
            <a:avLst/>
          </a:prstGeom>
        </p:spPr>
        <p:txBody>
          <a:bodyPr vert="horz" lIns="91541" tIns="45770" rIns="91541" bIns="45770" rtlCol="0" anchor="b"/>
          <a:lstStyle>
            <a:lvl1pPr algn="r">
              <a:defRPr sz="1200"/>
            </a:lvl1pPr>
          </a:lstStyle>
          <a:p>
            <a:fld id="{FF1AF401-0919-448F-8499-F12136C16A2D}" type="slidenum">
              <a:rPr lang="en-US" smtClean="0"/>
              <a:pPr/>
              <a:t>‹#›</a:t>
            </a:fld>
            <a:endParaRPr lang="en-US"/>
          </a:p>
        </p:txBody>
      </p:sp>
    </p:spTree>
    <p:extLst>
      <p:ext uri="{BB962C8B-B14F-4D97-AF65-F5344CB8AC3E}">
        <p14:creationId xmlns:p14="http://schemas.microsoft.com/office/powerpoint/2010/main" val="1145383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1541" tIns="45770" rIns="91541" bIns="45770"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1541" tIns="45770" rIns="91541" bIns="45770" rtlCol="0"/>
          <a:lstStyle>
            <a:lvl1pPr algn="r">
              <a:defRPr sz="1200"/>
            </a:lvl1pPr>
          </a:lstStyle>
          <a:p>
            <a:fld id="{3A750504-0388-4DA8-BB00-DA47654CD5CF}" type="datetimeFigureOut">
              <a:rPr lang="en-US" smtClean="0"/>
              <a:pPr/>
              <a:t>10/23/2013</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1541" tIns="45770" rIns="91541" bIns="45770"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1541" tIns="45770" rIns="91541" bIns="457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3"/>
            <a:ext cx="3041968" cy="465296"/>
          </a:xfrm>
          <a:prstGeom prst="rect">
            <a:avLst/>
          </a:prstGeom>
        </p:spPr>
        <p:txBody>
          <a:bodyPr vert="horz" lIns="91541" tIns="45770" rIns="91541" bIns="45770"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3"/>
            <a:ext cx="3041968" cy="465296"/>
          </a:xfrm>
          <a:prstGeom prst="rect">
            <a:avLst/>
          </a:prstGeom>
        </p:spPr>
        <p:txBody>
          <a:bodyPr vert="horz" lIns="91541" tIns="45770" rIns="91541" bIns="45770" rtlCol="0" anchor="b"/>
          <a:lstStyle>
            <a:lvl1pPr algn="r">
              <a:defRPr sz="1200"/>
            </a:lvl1pPr>
          </a:lstStyle>
          <a:p>
            <a:fld id="{D20328EA-F9B4-4868-824A-DD70878D70F0}" type="slidenum">
              <a:rPr lang="en-US" smtClean="0"/>
              <a:pPr/>
              <a:t>‹#›</a:t>
            </a:fld>
            <a:endParaRPr lang="en-US"/>
          </a:p>
        </p:txBody>
      </p:sp>
    </p:spTree>
    <p:extLst>
      <p:ext uri="{BB962C8B-B14F-4D97-AF65-F5344CB8AC3E}">
        <p14:creationId xmlns:p14="http://schemas.microsoft.com/office/powerpoint/2010/main" val="60993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713ED7-719D-4F13-8BA7-3996DFB5D694}" type="slidenum">
              <a:rPr lang="en-US">
                <a:latin typeface="Gill Sans"/>
                <a:sym typeface="Gill Sans"/>
              </a:rPr>
              <a:pPr fontAlgn="base">
                <a:spcBef>
                  <a:spcPct val="0"/>
                </a:spcBef>
                <a:spcAft>
                  <a:spcPct val="0"/>
                </a:spcAft>
              </a:pPr>
              <a:t>9</a:t>
            </a:fld>
            <a:endParaRPr lang="en-US">
              <a:latin typeface="Gill Sans"/>
              <a:sym typeface="Gill Sans"/>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713ED7-719D-4F13-8BA7-3996DFB5D694}" type="slidenum">
              <a:rPr lang="en-US">
                <a:latin typeface="Gill Sans"/>
                <a:sym typeface="Gill Sans"/>
              </a:rPr>
              <a:pPr fontAlgn="base">
                <a:spcBef>
                  <a:spcPct val="0"/>
                </a:spcBef>
                <a:spcAft>
                  <a:spcPct val="0"/>
                </a:spcAft>
              </a:pPr>
              <a:t>10</a:t>
            </a:fld>
            <a:endParaRPr lang="en-US">
              <a:latin typeface="Gill Sans"/>
              <a:sym typeface="Gill Sans"/>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713ED7-719D-4F13-8BA7-3996DFB5D694}" type="slidenum">
              <a:rPr lang="en-US">
                <a:latin typeface="Gill Sans"/>
                <a:sym typeface="Gill Sans"/>
              </a:rPr>
              <a:pPr fontAlgn="base">
                <a:spcBef>
                  <a:spcPct val="0"/>
                </a:spcBef>
                <a:spcAft>
                  <a:spcPct val="0"/>
                </a:spcAft>
              </a:pPr>
              <a:t>11</a:t>
            </a:fld>
            <a:endParaRPr lang="en-US">
              <a:latin typeface="Gill Sans"/>
              <a:sym typeface="Gill Sans"/>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713ED7-719D-4F13-8BA7-3996DFB5D694}" type="slidenum">
              <a:rPr lang="en-US">
                <a:latin typeface="Gill Sans"/>
                <a:sym typeface="Gill Sans"/>
              </a:rPr>
              <a:pPr fontAlgn="base">
                <a:spcBef>
                  <a:spcPct val="0"/>
                </a:spcBef>
                <a:spcAft>
                  <a:spcPct val="0"/>
                </a:spcAft>
              </a:pPr>
              <a:t>12</a:t>
            </a:fld>
            <a:endParaRPr lang="en-US">
              <a:latin typeface="Gill Sans"/>
              <a:sym typeface="Gill Sans"/>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713ED7-719D-4F13-8BA7-3996DFB5D694}" type="slidenum">
              <a:rPr lang="en-US">
                <a:latin typeface="Gill Sans"/>
                <a:sym typeface="Gill Sans"/>
              </a:rPr>
              <a:pPr fontAlgn="base">
                <a:spcBef>
                  <a:spcPct val="0"/>
                </a:spcBef>
                <a:spcAft>
                  <a:spcPct val="0"/>
                </a:spcAft>
              </a:pPr>
              <a:t>13</a:t>
            </a:fld>
            <a:endParaRPr lang="en-US">
              <a:latin typeface="Gill Sans"/>
              <a:sym typeface="Gill Sans"/>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9F58D0-7629-4DFB-B64C-33CCDD343C5B}" type="slidenum">
              <a:rPr lang="en-US" smtClean="0"/>
              <a:pPr fontAlgn="base">
                <a:spcBef>
                  <a:spcPct val="0"/>
                </a:spcBef>
                <a:spcAft>
                  <a:spcPct val="0"/>
                </a:spcAft>
                <a:defRPr/>
              </a:pPr>
              <a:t>16</a:t>
            </a:fld>
            <a:endParaRPr lang="en-US" smtClean="0"/>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PRIORITIES AND NEEDS (continued)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133D6F-EAE4-4AEC-A1A8-FF2DF82622E0}" type="slidenum">
              <a:rPr lang="en-US" smtClean="0"/>
              <a:pPr fontAlgn="base">
                <a:spcBef>
                  <a:spcPct val="0"/>
                </a:spcBef>
                <a:spcAft>
                  <a:spcPct val="0"/>
                </a:spcAft>
                <a:defRPr/>
              </a:pPr>
              <a:t>23</a:t>
            </a:fld>
            <a:endParaRPr lang="en-US"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PRIORITIES AND NEEDS (continued)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1A5A76-405E-4CDC-B92D-0F717DE5AF08}"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FEE74-F4E0-4F6A-A6AF-02FBB17B71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1A5A76-405E-4CDC-B92D-0F717DE5AF08}"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FEE74-F4E0-4F6A-A6AF-02FBB17B71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1A5A76-405E-4CDC-B92D-0F717DE5AF08}"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FEE74-F4E0-4F6A-A6AF-02FBB17B71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1A5A76-405E-4CDC-B92D-0F717DE5AF08}"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FEE74-F4E0-4F6A-A6AF-02FBB17B71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1A5A76-405E-4CDC-B92D-0F717DE5AF08}"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FEE74-F4E0-4F6A-A6AF-02FBB17B71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1A5A76-405E-4CDC-B92D-0F717DE5AF08}"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FEE74-F4E0-4F6A-A6AF-02FBB17B71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1A5A76-405E-4CDC-B92D-0F717DE5AF08}" type="datetimeFigureOut">
              <a:rPr lang="en-US" smtClean="0"/>
              <a:pPr/>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DFEE74-F4E0-4F6A-A6AF-02FBB17B71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1A5A76-405E-4CDC-B92D-0F717DE5AF08}" type="datetimeFigureOut">
              <a:rPr lang="en-US" smtClean="0"/>
              <a:pPr/>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DFEE74-F4E0-4F6A-A6AF-02FBB17B71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A5A76-405E-4CDC-B92D-0F717DE5AF08}" type="datetimeFigureOut">
              <a:rPr lang="en-US" smtClean="0"/>
              <a:pPr/>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DFEE74-F4E0-4F6A-A6AF-02FBB17B71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1A5A76-405E-4CDC-B92D-0F717DE5AF08}"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FEE74-F4E0-4F6A-A6AF-02FBB17B71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1A5A76-405E-4CDC-B92D-0F717DE5AF08}"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FEE74-F4E0-4F6A-A6AF-02FBB17B71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A5A76-405E-4CDC-B92D-0F717DE5AF08}" type="datetimeFigureOut">
              <a:rPr lang="en-US" smtClean="0"/>
              <a:pPr/>
              <a:t>10/23/2013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FEE74-F4E0-4F6A-A6AF-02FBB17B71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hyperlink" Target="http://www.iree.umn.edu/" TargetMode="External"/><Relationship Id="rId4" Type="http://schemas.openxmlformats.org/officeDocument/2006/relationships/hyperlink" Target="mailto:hemmings@umn.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sp>
        <p:nvSpPr>
          <p:cNvPr id="14" name="TextBox 26"/>
          <p:cNvSpPr txBox="1"/>
          <p:nvPr/>
        </p:nvSpPr>
        <p:spPr>
          <a:xfrm>
            <a:off x="0" y="228600"/>
            <a:ext cx="9144000" cy="553998"/>
          </a:xfrm>
          <a:prstGeom prst="rect">
            <a:avLst/>
          </a:prstGeom>
          <a:solidFill>
            <a:srgbClr val="7F7F7F">
              <a:alpha val="40000"/>
            </a:srgbClr>
          </a:solidFill>
          <a:ln w="19050">
            <a:noFill/>
          </a:ln>
        </p:spPr>
        <p:txBody>
          <a:bodyPr wrap="square" lIns="91440" tIns="0" rIns="9144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US" sz="400" b="1" dirty="0" smtClean="0">
              <a:solidFill>
                <a:srgbClr val="7A0019"/>
              </a:solidFill>
              <a:latin typeface="Gill Sans MT" pitchFamily="34" charset="0"/>
              <a:cs typeface="Arial" pitchFamily="34" charset="0"/>
            </a:endParaRPr>
          </a:p>
          <a:p>
            <a:pPr algn="ctr" fontAlgn="auto">
              <a:spcBef>
                <a:spcPts val="0"/>
              </a:spcBef>
              <a:spcAft>
                <a:spcPts val="0"/>
              </a:spcAft>
              <a:defRPr/>
            </a:pPr>
            <a:r>
              <a:rPr lang="en-US" sz="2800" b="1" dirty="0" smtClean="0">
                <a:solidFill>
                  <a:srgbClr val="7A0019"/>
                </a:solidFill>
                <a:cs typeface="Arial" pitchFamily="34" charset="0"/>
              </a:rPr>
              <a:t>Initiative for Renewable Energy and the Environment (IREE)</a:t>
            </a:r>
            <a:endParaRPr lang="en-US" sz="2000" b="1" dirty="0" smtClean="0">
              <a:solidFill>
                <a:srgbClr val="7A0019"/>
              </a:solidFill>
              <a:latin typeface="Gill Sans MT" pitchFamily="34" charset="0"/>
              <a:cs typeface="Arial" pitchFamily="34" charset="0"/>
            </a:endParaRPr>
          </a:p>
          <a:p>
            <a:pPr algn="ctr" fontAlgn="auto">
              <a:spcBef>
                <a:spcPts val="0"/>
              </a:spcBef>
              <a:spcAft>
                <a:spcPts val="0"/>
              </a:spcAft>
              <a:defRPr/>
            </a:pPr>
            <a:endParaRPr lang="en-US" sz="400" b="1" dirty="0">
              <a:solidFill>
                <a:srgbClr val="7A0019"/>
              </a:solidFill>
              <a:latin typeface="Gill Sans MT" pitchFamily="34" charset="0"/>
              <a:cs typeface="Arial" pitchFamily="34" charset="0"/>
            </a:endParaRPr>
          </a:p>
        </p:txBody>
      </p:sp>
      <p:pic>
        <p:nvPicPr>
          <p:cNvPr id="18" name="Picture 6" descr="iree.png"/>
          <p:cNvPicPr>
            <a:picLocks noChangeAspect="1"/>
          </p:cNvPicPr>
          <p:nvPr/>
        </p:nvPicPr>
        <p:blipFill>
          <a:blip r:embed="rId2" cstate="print"/>
          <a:srcRect/>
          <a:stretch>
            <a:fillRect/>
          </a:stretch>
        </p:blipFill>
        <p:spPr bwMode="auto">
          <a:xfrm>
            <a:off x="6934200" y="5334000"/>
            <a:ext cx="2019300" cy="1239838"/>
          </a:xfrm>
          <a:prstGeom prst="rect">
            <a:avLst/>
          </a:prstGeom>
          <a:noFill/>
          <a:ln w="9525">
            <a:noFill/>
            <a:miter lim="800000"/>
            <a:headEnd/>
            <a:tailEnd/>
          </a:ln>
        </p:spPr>
      </p:pic>
      <p:sp>
        <p:nvSpPr>
          <p:cNvPr id="19" name="TextBox 18"/>
          <p:cNvSpPr txBox="1"/>
          <p:nvPr/>
        </p:nvSpPr>
        <p:spPr>
          <a:xfrm>
            <a:off x="457200" y="1066800"/>
            <a:ext cx="4629344" cy="5570756"/>
          </a:xfrm>
          <a:prstGeom prst="rect">
            <a:avLst/>
          </a:prstGeom>
          <a:noFill/>
        </p:spPr>
        <p:txBody>
          <a:bodyPr wrap="none" rtlCol="0">
            <a:spAutoFit/>
          </a:bodyPr>
          <a:lstStyle/>
          <a:p>
            <a:pPr fontAlgn="auto">
              <a:spcBef>
                <a:spcPts val="0"/>
              </a:spcBef>
              <a:spcAft>
                <a:spcPts val="0"/>
              </a:spcAft>
              <a:defRPr/>
            </a:pPr>
            <a:r>
              <a:rPr lang="en-US" b="1" dirty="0" smtClean="0">
                <a:solidFill>
                  <a:srgbClr val="7A0019"/>
                </a:solidFill>
                <a:latin typeface="Gill Sans MT" pitchFamily="34" charset="0"/>
                <a:cs typeface="Arial" pitchFamily="34" charset="0"/>
              </a:rPr>
              <a:t>…a (brief) history</a:t>
            </a:r>
          </a:p>
          <a:p>
            <a:pPr fontAlgn="auto">
              <a:spcBef>
                <a:spcPts val="0"/>
              </a:spcBef>
              <a:spcAft>
                <a:spcPts val="0"/>
              </a:spcAft>
              <a:defRPr/>
            </a:pPr>
            <a:endParaRPr lang="en-US" b="1" dirty="0" smtClean="0">
              <a:solidFill>
                <a:srgbClr val="7A0019"/>
              </a:solidFill>
              <a:latin typeface="Gill Sans MT" pitchFamily="34" charset="0"/>
              <a:cs typeface="Arial" pitchFamily="34" charset="0"/>
            </a:endParaRPr>
          </a:p>
          <a:p>
            <a:pPr fontAlgn="auto">
              <a:spcBef>
                <a:spcPts val="0"/>
              </a:spcBef>
              <a:spcAft>
                <a:spcPts val="0"/>
              </a:spcAft>
              <a:defRPr/>
            </a:pPr>
            <a:r>
              <a:rPr lang="en-US" b="1" dirty="0" smtClean="0">
                <a:solidFill>
                  <a:srgbClr val="7A0019"/>
                </a:solidFill>
                <a:latin typeface="Gill Sans MT" pitchFamily="34" charset="0"/>
                <a:cs typeface="Arial" pitchFamily="34" charset="0"/>
              </a:rPr>
              <a:t>…the role of the </a:t>
            </a:r>
            <a:r>
              <a:rPr lang="en-US" b="1" dirty="0" err="1" smtClean="0">
                <a:solidFill>
                  <a:srgbClr val="7A0019"/>
                </a:solidFill>
                <a:latin typeface="Gill Sans MT" pitchFamily="34" charset="0"/>
                <a:cs typeface="Arial" pitchFamily="34" charset="0"/>
              </a:rPr>
              <a:t>UofMn</a:t>
            </a:r>
            <a:r>
              <a:rPr lang="en-US" b="1" dirty="0" smtClean="0">
                <a:solidFill>
                  <a:srgbClr val="7A0019"/>
                </a:solidFill>
                <a:latin typeface="Gill Sans MT" pitchFamily="34" charset="0"/>
                <a:cs typeface="Arial" pitchFamily="34" charset="0"/>
              </a:rPr>
              <a:t> in Workforce </a:t>
            </a:r>
          </a:p>
          <a:p>
            <a:pPr fontAlgn="auto">
              <a:spcBef>
                <a:spcPts val="0"/>
              </a:spcBef>
              <a:spcAft>
                <a:spcPts val="0"/>
              </a:spcAft>
              <a:defRPr/>
            </a:pPr>
            <a:r>
              <a:rPr lang="en-US" b="1" dirty="0" smtClean="0">
                <a:solidFill>
                  <a:srgbClr val="7A0019"/>
                </a:solidFill>
                <a:latin typeface="Gill Sans MT" pitchFamily="34" charset="0"/>
                <a:cs typeface="Arial" pitchFamily="34" charset="0"/>
              </a:rPr>
              <a:t>Development</a:t>
            </a:r>
          </a:p>
          <a:p>
            <a:endParaRPr lang="en-US" sz="2000" b="1" dirty="0" smtClean="0">
              <a:solidFill>
                <a:srgbClr val="7A0019"/>
              </a:solidFill>
              <a:latin typeface="Gill Sans MT" pitchFamily="34" charset="0"/>
              <a:cs typeface="Arial" pitchFamily="34" charset="0"/>
            </a:endParaRPr>
          </a:p>
          <a:p>
            <a:r>
              <a:rPr lang="en-US" dirty="0" smtClean="0">
                <a:solidFill>
                  <a:srgbClr val="7A0019"/>
                </a:solidFill>
              </a:rPr>
              <a:t>Richard A. (Dick) </a:t>
            </a:r>
            <a:r>
              <a:rPr lang="en-US" dirty="0" err="1" smtClean="0">
                <a:solidFill>
                  <a:srgbClr val="7A0019"/>
                </a:solidFill>
              </a:rPr>
              <a:t>Hemmingsen</a:t>
            </a:r>
            <a:r>
              <a:rPr lang="en-US" dirty="0" smtClean="0">
                <a:solidFill>
                  <a:srgbClr val="7A0019"/>
                </a:solidFill>
              </a:rPr>
              <a:t>,</a:t>
            </a:r>
          </a:p>
          <a:p>
            <a:r>
              <a:rPr lang="en-US" dirty="0" smtClean="0">
                <a:solidFill>
                  <a:srgbClr val="7A0019"/>
                </a:solidFill>
              </a:rPr>
              <a:t>Founding Director</a:t>
            </a:r>
          </a:p>
          <a:p>
            <a:endParaRPr lang="en-US" sz="2000" dirty="0" smtClean="0">
              <a:solidFill>
                <a:srgbClr val="002060"/>
              </a:solidFill>
            </a:endParaRPr>
          </a:p>
          <a:p>
            <a:endParaRPr lang="en-US" sz="2000" dirty="0" smtClean="0">
              <a:solidFill>
                <a:srgbClr val="002060"/>
              </a:solidFill>
            </a:endParaRPr>
          </a:p>
          <a:p>
            <a:endParaRPr lang="en-US" sz="2000" dirty="0" smtClean="0">
              <a:solidFill>
                <a:srgbClr val="002060"/>
              </a:solidFill>
            </a:endParaRPr>
          </a:p>
          <a:p>
            <a:endParaRPr lang="en-US" sz="2000" dirty="0" smtClean="0">
              <a:solidFill>
                <a:srgbClr val="002060"/>
              </a:solidFill>
            </a:endParaRPr>
          </a:p>
          <a:p>
            <a:r>
              <a:rPr lang="en-US" sz="2400" b="1" dirty="0" smtClean="0">
                <a:solidFill>
                  <a:srgbClr val="002060"/>
                </a:solidFill>
              </a:rPr>
              <a:t>MN Renewable Energy Roundtable</a:t>
            </a:r>
          </a:p>
          <a:p>
            <a:r>
              <a:rPr lang="en-US" sz="2400" b="1" dirty="0" smtClean="0">
                <a:solidFill>
                  <a:srgbClr val="002060"/>
                </a:solidFill>
              </a:rPr>
              <a:t>October 24, 2013</a:t>
            </a:r>
            <a:endParaRPr lang="en-US" sz="2000" dirty="0" smtClean="0">
              <a:solidFill>
                <a:srgbClr val="002060"/>
              </a:solidFill>
            </a:endParaRPr>
          </a:p>
          <a:p>
            <a:endParaRPr lang="en-US" sz="2000" dirty="0" smtClean="0">
              <a:solidFill>
                <a:srgbClr val="002060"/>
              </a:solidFill>
            </a:endParaRPr>
          </a:p>
          <a:p>
            <a:endParaRPr lang="en-US" sz="2000" dirty="0" smtClean="0">
              <a:solidFill>
                <a:srgbClr val="002060"/>
              </a:solidFill>
            </a:endParaRPr>
          </a:p>
          <a:p>
            <a:endParaRPr lang="en-US" dirty="0" smtClean="0">
              <a:solidFill>
                <a:srgbClr val="7A0019"/>
              </a:solidFill>
            </a:endParaRPr>
          </a:p>
          <a:p>
            <a:r>
              <a:rPr lang="en-US" sz="1400" dirty="0" smtClean="0">
                <a:solidFill>
                  <a:srgbClr val="7A0019"/>
                </a:solidFill>
              </a:rPr>
              <a:t>Senior Fellow,</a:t>
            </a:r>
          </a:p>
          <a:p>
            <a:r>
              <a:rPr lang="en-US" sz="1400" dirty="0" smtClean="0">
                <a:solidFill>
                  <a:srgbClr val="7A0019"/>
                </a:solidFill>
              </a:rPr>
              <a:t>Department of </a:t>
            </a:r>
            <a:r>
              <a:rPr lang="en-US" sz="1400" dirty="0" err="1" smtClean="0">
                <a:solidFill>
                  <a:srgbClr val="7A0019"/>
                </a:solidFill>
              </a:rPr>
              <a:t>Bioproducts</a:t>
            </a:r>
            <a:r>
              <a:rPr lang="en-US" sz="1400" dirty="0" smtClean="0">
                <a:solidFill>
                  <a:srgbClr val="7A0019"/>
                </a:solidFill>
              </a:rPr>
              <a:t> and </a:t>
            </a:r>
            <a:r>
              <a:rPr lang="en-US" sz="1400" dirty="0" err="1" smtClean="0">
                <a:solidFill>
                  <a:srgbClr val="7A0019"/>
                </a:solidFill>
              </a:rPr>
              <a:t>Biosystems</a:t>
            </a:r>
            <a:r>
              <a:rPr lang="en-US" sz="1400" dirty="0" smtClean="0">
                <a:solidFill>
                  <a:srgbClr val="7A0019"/>
                </a:solidFill>
              </a:rPr>
              <a:t> Engineering</a:t>
            </a:r>
          </a:p>
          <a:p>
            <a:r>
              <a:rPr lang="en-US" sz="1400" dirty="0" smtClean="0">
                <a:solidFill>
                  <a:srgbClr val="7A0019"/>
                </a:solidFill>
              </a:rPr>
              <a:t>hemmings@umn.edu</a:t>
            </a:r>
          </a:p>
        </p:txBody>
      </p:sp>
      <p:pic>
        <p:nvPicPr>
          <p:cNvPr id="20" name="Picture 3" descr="\\cfans-ione.ad.umn.edu\cfans-ione$\Communications\Photo Library\photos\UMN images\aerial_mall_view.jpg"/>
          <p:cNvPicPr>
            <a:picLocks noChangeAspect="1" noChangeArrowheads="1"/>
          </p:cNvPicPr>
          <p:nvPr/>
        </p:nvPicPr>
        <p:blipFill>
          <a:blip r:embed="rId3" cstate="print"/>
          <a:srcRect/>
          <a:stretch>
            <a:fillRect/>
          </a:stretch>
        </p:blipFill>
        <p:spPr bwMode="auto">
          <a:xfrm>
            <a:off x="4800600" y="838200"/>
            <a:ext cx="4064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sp>
        <p:nvSpPr>
          <p:cNvPr id="7" name="TextBox 6"/>
          <p:cNvSpPr txBox="1"/>
          <p:nvPr/>
        </p:nvSpPr>
        <p:spPr>
          <a:xfrm>
            <a:off x="0" y="304800"/>
            <a:ext cx="6248400" cy="646331"/>
          </a:xfrm>
          <a:prstGeom prst="rect">
            <a:avLst/>
          </a:prstGeom>
          <a:solidFill>
            <a:srgbClr val="7F7F7F">
              <a:alpha val="40000"/>
            </a:srgbClr>
          </a:solidFill>
          <a:ln w="19050">
            <a:noFill/>
          </a:ln>
        </p:spPr>
        <p:txBody>
          <a:bodyPr wrap="square" lIns="91440" tIns="91440" rIns="0" bIns="91440" rtlCol="0">
            <a:spAutoFit/>
          </a:bodyPr>
          <a:lstStyle/>
          <a:p>
            <a:r>
              <a:rPr lang="en-US" sz="3000" b="1" cap="small" dirty="0" smtClean="0">
                <a:solidFill>
                  <a:srgbClr val="6C0017"/>
                </a:solidFill>
                <a:latin typeface="Gill Sans MT" pitchFamily="34" charset="0"/>
                <a:cs typeface="Arial" pitchFamily="34" charset="0"/>
              </a:rPr>
              <a:t>Colleges Connected with IREE</a:t>
            </a:r>
            <a:endParaRPr lang="en-US" sz="3000" b="1" cap="small" dirty="0">
              <a:solidFill>
                <a:srgbClr val="6C0017"/>
              </a:solidFill>
              <a:latin typeface="Gill Sans MT" pitchFamily="34" charset="0"/>
              <a:cs typeface="Arial" pitchFamily="34" charset="0"/>
            </a:endParaRPr>
          </a:p>
        </p:txBody>
      </p:sp>
      <p:pic>
        <p:nvPicPr>
          <p:cNvPr id="8" name="Picture 7" descr="Goldy.jpg"/>
          <p:cNvPicPr>
            <a:picLocks noChangeAspect="1"/>
          </p:cNvPicPr>
          <p:nvPr/>
        </p:nvPicPr>
        <p:blipFill>
          <a:blip r:embed="rId3" cstate="print"/>
          <a:stretch>
            <a:fillRect/>
          </a:stretch>
        </p:blipFill>
        <p:spPr>
          <a:xfrm>
            <a:off x="5213307" y="1295400"/>
            <a:ext cx="3458253" cy="4343400"/>
          </a:xfrm>
          <a:prstGeom prst="rect">
            <a:avLst/>
          </a:prstGeom>
        </p:spPr>
      </p:pic>
      <p:sp>
        <p:nvSpPr>
          <p:cNvPr id="9" name="Rectangle 2"/>
          <p:cNvSpPr>
            <a:spLocks/>
          </p:cNvSpPr>
          <p:nvPr/>
        </p:nvSpPr>
        <p:spPr bwMode="auto">
          <a:xfrm>
            <a:off x="152400" y="1295400"/>
            <a:ext cx="5181600" cy="4764088"/>
          </a:xfrm>
          <a:prstGeom prst="rect">
            <a:avLst/>
          </a:prstGeom>
          <a:noFill/>
          <a:ln w="12700">
            <a:noFill/>
            <a:miter lim="800000"/>
            <a:headEnd/>
            <a:tailEnd/>
          </a:ln>
        </p:spPr>
        <p:txBody>
          <a:bodyPr lIns="0" tIns="0" rIns="321424" bIns="0"/>
          <a:lstStyle/>
          <a:p>
            <a:pPr marL="285750" indent="-285750">
              <a:spcBef>
                <a:spcPts val="844"/>
              </a:spcBef>
              <a:buClr>
                <a:srgbClr val="333333"/>
              </a:buClr>
              <a:buSzPct val="80000"/>
              <a:defRPr/>
            </a:pPr>
            <a:r>
              <a:rPr lang="en-US" sz="2400" b="1" dirty="0" smtClean="0">
                <a:solidFill>
                  <a:srgbClr val="333333"/>
                </a:solidFill>
              </a:rPr>
              <a:t>College of Food, Agricultural and</a:t>
            </a:r>
          </a:p>
          <a:p>
            <a:pPr marL="285750" indent="-285750">
              <a:spcBef>
                <a:spcPts val="844"/>
              </a:spcBef>
              <a:buClr>
                <a:srgbClr val="333333"/>
              </a:buClr>
              <a:buSzPct val="80000"/>
              <a:defRPr/>
            </a:pPr>
            <a:r>
              <a:rPr lang="en-US" sz="2400" b="1" dirty="0" smtClean="0">
                <a:solidFill>
                  <a:srgbClr val="333333"/>
                </a:solidFill>
              </a:rPr>
              <a:t>Natural Resource Sciences</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Applied Economics</a:t>
            </a:r>
          </a:p>
          <a:p>
            <a:pPr marL="742950" lvl="1" indent="-285750">
              <a:lnSpc>
                <a:spcPct val="125000"/>
              </a:lnSpc>
              <a:spcBef>
                <a:spcPts val="844"/>
              </a:spcBef>
              <a:buClr>
                <a:srgbClr val="333333"/>
              </a:buClr>
              <a:buSzPct val="80000"/>
              <a:buFont typeface="Arial" pitchFamily="34" charset="0"/>
              <a:buChar char="•"/>
              <a:defRPr/>
            </a:pPr>
            <a:r>
              <a:rPr lang="en-US" dirty="0" err="1" smtClean="0">
                <a:solidFill>
                  <a:srgbClr val="333333"/>
                </a:solidFill>
              </a:rPr>
              <a:t>Bioproducts</a:t>
            </a:r>
            <a:r>
              <a:rPr lang="en-US" dirty="0" smtClean="0">
                <a:solidFill>
                  <a:srgbClr val="333333"/>
                </a:solidFill>
              </a:rPr>
              <a:t> and </a:t>
            </a:r>
            <a:r>
              <a:rPr lang="en-US" dirty="0" err="1" smtClean="0">
                <a:solidFill>
                  <a:srgbClr val="333333"/>
                </a:solidFill>
              </a:rPr>
              <a:t>Biosystems</a:t>
            </a:r>
            <a:r>
              <a:rPr lang="en-US" dirty="0" smtClean="0">
                <a:solidFill>
                  <a:srgbClr val="333333"/>
                </a:solidFill>
              </a:rPr>
              <a:t> Engineering</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Fisheries, Wildlife and Conservation Biology</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Forest Resources</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Soil, Water, and Climate</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Water Resources Center</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Animal Science</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Agronomy and Plant Genetics</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Plant Biology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sp>
        <p:nvSpPr>
          <p:cNvPr id="7" name="TextBox 6"/>
          <p:cNvSpPr txBox="1"/>
          <p:nvPr/>
        </p:nvSpPr>
        <p:spPr>
          <a:xfrm>
            <a:off x="0" y="304800"/>
            <a:ext cx="6248400" cy="646331"/>
          </a:xfrm>
          <a:prstGeom prst="rect">
            <a:avLst/>
          </a:prstGeom>
          <a:solidFill>
            <a:srgbClr val="7F7F7F">
              <a:alpha val="40000"/>
            </a:srgbClr>
          </a:solidFill>
          <a:ln w="19050">
            <a:noFill/>
          </a:ln>
        </p:spPr>
        <p:txBody>
          <a:bodyPr wrap="square" lIns="91440" tIns="91440" rIns="0" bIns="91440" rtlCol="0">
            <a:spAutoFit/>
          </a:bodyPr>
          <a:lstStyle/>
          <a:p>
            <a:r>
              <a:rPr lang="en-US" sz="3000" b="1" cap="small" dirty="0" smtClean="0">
                <a:solidFill>
                  <a:srgbClr val="6C0017"/>
                </a:solidFill>
                <a:latin typeface="Gill Sans MT" pitchFamily="34" charset="0"/>
                <a:cs typeface="Arial" pitchFamily="34" charset="0"/>
              </a:rPr>
              <a:t>Colleges Connected with IREE</a:t>
            </a:r>
            <a:endParaRPr lang="en-US" sz="3000" b="1" cap="small" dirty="0">
              <a:solidFill>
                <a:srgbClr val="6C0017"/>
              </a:solidFill>
              <a:latin typeface="Gill Sans MT" pitchFamily="34" charset="0"/>
              <a:cs typeface="Arial" pitchFamily="34" charset="0"/>
            </a:endParaRPr>
          </a:p>
        </p:txBody>
      </p:sp>
      <p:pic>
        <p:nvPicPr>
          <p:cNvPr id="8" name="Picture 7" descr="Goldy.jpg"/>
          <p:cNvPicPr>
            <a:picLocks noChangeAspect="1"/>
          </p:cNvPicPr>
          <p:nvPr/>
        </p:nvPicPr>
        <p:blipFill>
          <a:blip r:embed="rId3" cstate="print"/>
          <a:stretch>
            <a:fillRect/>
          </a:stretch>
        </p:blipFill>
        <p:spPr>
          <a:xfrm>
            <a:off x="5213307" y="1295400"/>
            <a:ext cx="3458253" cy="4343400"/>
          </a:xfrm>
          <a:prstGeom prst="rect">
            <a:avLst/>
          </a:prstGeom>
        </p:spPr>
      </p:pic>
      <p:sp>
        <p:nvSpPr>
          <p:cNvPr id="9" name="Rectangle 2"/>
          <p:cNvSpPr>
            <a:spLocks/>
          </p:cNvSpPr>
          <p:nvPr/>
        </p:nvSpPr>
        <p:spPr bwMode="auto">
          <a:xfrm>
            <a:off x="152400" y="1295400"/>
            <a:ext cx="5181600" cy="4764088"/>
          </a:xfrm>
          <a:prstGeom prst="rect">
            <a:avLst/>
          </a:prstGeom>
          <a:noFill/>
          <a:ln w="12700">
            <a:noFill/>
            <a:miter lim="800000"/>
            <a:headEnd/>
            <a:tailEnd/>
          </a:ln>
        </p:spPr>
        <p:txBody>
          <a:bodyPr lIns="0" tIns="0" rIns="321424" bIns="0"/>
          <a:lstStyle/>
          <a:p>
            <a:pPr marL="285750" indent="-285750">
              <a:spcBef>
                <a:spcPts val="844"/>
              </a:spcBef>
              <a:buClr>
                <a:srgbClr val="333333"/>
              </a:buClr>
              <a:buSzPct val="80000"/>
              <a:defRPr/>
            </a:pPr>
            <a:r>
              <a:rPr lang="en-US" sz="2400" b="1" dirty="0" smtClean="0">
                <a:solidFill>
                  <a:srgbClr val="333333"/>
                </a:solidFill>
              </a:rPr>
              <a:t>College of Food, Agricultural and</a:t>
            </a:r>
          </a:p>
          <a:p>
            <a:pPr marL="285750" indent="-285750">
              <a:spcBef>
                <a:spcPts val="844"/>
              </a:spcBef>
              <a:buClr>
                <a:srgbClr val="333333"/>
              </a:buClr>
              <a:buSzPct val="80000"/>
              <a:defRPr/>
            </a:pPr>
            <a:r>
              <a:rPr lang="en-US" sz="2400" b="1" dirty="0" smtClean="0">
                <a:solidFill>
                  <a:srgbClr val="333333"/>
                </a:solidFill>
              </a:rPr>
              <a:t>Natural Resource Sciences, cont.</a:t>
            </a:r>
            <a:endParaRPr lang="en-US" sz="2400" dirty="0" smtClean="0">
              <a:solidFill>
                <a:srgbClr val="333333"/>
              </a:solidFill>
            </a:endParaRPr>
          </a:p>
          <a:p>
            <a:pPr marL="742950" lvl="1" indent="-285750">
              <a:lnSpc>
                <a:spcPct val="125000"/>
              </a:lnSpc>
              <a:spcBef>
                <a:spcPts val="844"/>
              </a:spcBef>
              <a:buClr>
                <a:srgbClr val="333333"/>
              </a:buClr>
              <a:buSzPct val="80000"/>
              <a:buFont typeface="Arial" pitchFamily="34" charset="0"/>
              <a:buChar char="•"/>
              <a:defRPr/>
            </a:pPr>
            <a:r>
              <a:rPr lang="en-US" dirty="0" err="1" smtClean="0">
                <a:solidFill>
                  <a:srgbClr val="333333"/>
                </a:solidFill>
              </a:rPr>
              <a:t>Cloquet</a:t>
            </a:r>
            <a:r>
              <a:rPr lang="en-US" dirty="0" smtClean="0">
                <a:solidFill>
                  <a:srgbClr val="333333"/>
                </a:solidFill>
              </a:rPr>
              <a:t> Forestry Center</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North Central Research and Outreach Center</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Southern Research and Outreach Center</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Southwest Research and Outreach Center</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West Central Research and Outreach Center</a:t>
            </a:r>
          </a:p>
          <a:p>
            <a:pPr marL="742950" lvl="1" indent="-285750">
              <a:lnSpc>
                <a:spcPct val="125000"/>
              </a:lnSpc>
              <a:spcBef>
                <a:spcPts val="844"/>
              </a:spcBef>
              <a:buClr>
                <a:srgbClr val="333333"/>
              </a:buClr>
              <a:buSzPct val="80000"/>
              <a:defRPr/>
            </a:pPr>
            <a:endParaRPr lang="en-US" dirty="0" smtClean="0">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sp>
        <p:nvSpPr>
          <p:cNvPr id="7" name="TextBox 6"/>
          <p:cNvSpPr txBox="1"/>
          <p:nvPr/>
        </p:nvSpPr>
        <p:spPr>
          <a:xfrm>
            <a:off x="0" y="304800"/>
            <a:ext cx="6248400" cy="646331"/>
          </a:xfrm>
          <a:prstGeom prst="rect">
            <a:avLst/>
          </a:prstGeom>
          <a:solidFill>
            <a:srgbClr val="7F7F7F">
              <a:alpha val="40000"/>
            </a:srgbClr>
          </a:solidFill>
          <a:ln w="19050">
            <a:noFill/>
          </a:ln>
        </p:spPr>
        <p:txBody>
          <a:bodyPr wrap="square" lIns="91440" tIns="91440" rIns="0" bIns="91440" rtlCol="0">
            <a:spAutoFit/>
          </a:bodyPr>
          <a:lstStyle/>
          <a:p>
            <a:r>
              <a:rPr lang="en-US" sz="3000" b="1" cap="small" dirty="0" smtClean="0">
                <a:solidFill>
                  <a:srgbClr val="6C0017"/>
                </a:solidFill>
                <a:latin typeface="Gill Sans MT" pitchFamily="34" charset="0"/>
                <a:cs typeface="Arial" pitchFamily="34" charset="0"/>
              </a:rPr>
              <a:t>Colleges Connected with IREE</a:t>
            </a:r>
            <a:endParaRPr lang="en-US" sz="3000" b="1" cap="small" dirty="0">
              <a:solidFill>
                <a:srgbClr val="6C0017"/>
              </a:solidFill>
              <a:latin typeface="Gill Sans MT" pitchFamily="34" charset="0"/>
              <a:cs typeface="Arial" pitchFamily="34" charset="0"/>
            </a:endParaRPr>
          </a:p>
        </p:txBody>
      </p:sp>
      <p:pic>
        <p:nvPicPr>
          <p:cNvPr id="8" name="Picture 7" descr="Goldy.jpg"/>
          <p:cNvPicPr>
            <a:picLocks noChangeAspect="1"/>
          </p:cNvPicPr>
          <p:nvPr/>
        </p:nvPicPr>
        <p:blipFill>
          <a:blip r:embed="rId3" cstate="print"/>
          <a:stretch>
            <a:fillRect/>
          </a:stretch>
        </p:blipFill>
        <p:spPr>
          <a:xfrm>
            <a:off x="5213307" y="1295400"/>
            <a:ext cx="3458253" cy="4343400"/>
          </a:xfrm>
          <a:prstGeom prst="rect">
            <a:avLst/>
          </a:prstGeom>
        </p:spPr>
      </p:pic>
      <p:sp>
        <p:nvSpPr>
          <p:cNvPr id="9" name="Rectangle 2"/>
          <p:cNvSpPr>
            <a:spLocks/>
          </p:cNvSpPr>
          <p:nvPr/>
        </p:nvSpPr>
        <p:spPr bwMode="auto">
          <a:xfrm>
            <a:off x="381000" y="1295400"/>
            <a:ext cx="4953001" cy="4764088"/>
          </a:xfrm>
          <a:prstGeom prst="rect">
            <a:avLst/>
          </a:prstGeom>
          <a:noFill/>
          <a:ln w="12700">
            <a:noFill/>
            <a:miter lim="800000"/>
            <a:headEnd/>
            <a:tailEnd/>
          </a:ln>
        </p:spPr>
        <p:txBody>
          <a:bodyPr lIns="0" tIns="0" rIns="321424" bIns="0"/>
          <a:lstStyle/>
          <a:p>
            <a:pPr marL="285750" indent="-285750">
              <a:spcBef>
                <a:spcPts val="844"/>
              </a:spcBef>
              <a:buClr>
                <a:srgbClr val="333333"/>
              </a:buClr>
              <a:buSzPct val="80000"/>
              <a:defRPr/>
            </a:pPr>
            <a:r>
              <a:rPr lang="en-US" sz="2400" b="1" dirty="0" smtClean="0">
                <a:solidFill>
                  <a:srgbClr val="333333"/>
                </a:solidFill>
              </a:rPr>
              <a:t>College of Biological Sciences</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Biochemistry, Molecular Biology and Biophysics</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Biology</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Biotechnology Institute</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Ecology, Evolution, and Behavior</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Genetics, Cell Biology and Development</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Microbiology</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Plant Biology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sp>
        <p:nvSpPr>
          <p:cNvPr id="7" name="TextBox 6"/>
          <p:cNvSpPr txBox="1"/>
          <p:nvPr/>
        </p:nvSpPr>
        <p:spPr>
          <a:xfrm>
            <a:off x="0" y="304800"/>
            <a:ext cx="6248400" cy="646331"/>
          </a:xfrm>
          <a:prstGeom prst="rect">
            <a:avLst/>
          </a:prstGeom>
          <a:solidFill>
            <a:srgbClr val="7F7F7F">
              <a:alpha val="40000"/>
            </a:srgbClr>
          </a:solidFill>
          <a:ln w="19050">
            <a:noFill/>
          </a:ln>
        </p:spPr>
        <p:txBody>
          <a:bodyPr wrap="square" lIns="91440" tIns="91440" rIns="0" bIns="91440" rtlCol="0">
            <a:spAutoFit/>
          </a:bodyPr>
          <a:lstStyle/>
          <a:p>
            <a:r>
              <a:rPr lang="en-US" sz="3000" b="1" cap="small" dirty="0" smtClean="0">
                <a:solidFill>
                  <a:srgbClr val="6C0017"/>
                </a:solidFill>
                <a:latin typeface="Gill Sans MT" pitchFamily="34" charset="0"/>
                <a:cs typeface="Arial" pitchFamily="34" charset="0"/>
              </a:rPr>
              <a:t>Colleges Connected with IREE</a:t>
            </a:r>
            <a:endParaRPr lang="en-US" sz="3000" b="1" cap="small" dirty="0">
              <a:solidFill>
                <a:srgbClr val="6C0017"/>
              </a:solidFill>
              <a:latin typeface="Gill Sans MT" pitchFamily="34" charset="0"/>
              <a:cs typeface="Arial" pitchFamily="34" charset="0"/>
            </a:endParaRPr>
          </a:p>
        </p:txBody>
      </p:sp>
      <p:pic>
        <p:nvPicPr>
          <p:cNvPr id="8" name="Picture 7" descr="Goldy.jpg"/>
          <p:cNvPicPr>
            <a:picLocks noChangeAspect="1"/>
          </p:cNvPicPr>
          <p:nvPr/>
        </p:nvPicPr>
        <p:blipFill>
          <a:blip r:embed="rId3" cstate="print"/>
          <a:stretch>
            <a:fillRect/>
          </a:stretch>
        </p:blipFill>
        <p:spPr>
          <a:xfrm>
            <a:off x="5213307" y="1295400"/>
            <a:ext cx="3458253" cy="4343400"/>
          </a:xfrm>
          <a:prstGeom prst="rect">
            <a:avLst/>
          </a:prstGeom>
        </p:spPr>
      </p:pic>
      <p:sp>
        <p:nvSpPr>
          <p:cNvPr id="9" name="Rectangle 2"/>
          <p:cNvSpPr>
            <a:spLocks/>
          </p:cNvSpPr>
          <p:nvPr/>
        </p:nvSpPr>
        <p:spPr bwMode="auto">
          <a:xfrm>
            <a:off x="381000" y="1295400"/>
            <a:ext cx="4953001" cy="4764088"/>
          </a:xfrm>
          <a:prstGeom prst="rect">
            <a:avLst/>
          </a:prstGeom>
          <a:noFill/>
          <a:ln w="12700">
            <a:noFill/>
            <a:miter lim="800000"/>
            <a:headEnd/>
            <a:tailEnd/>
          </a:ln>
        </p:spPr>
        <p:txBody>
          <a:bodyPr lIns="0" tIns="0" rIns="321424" bIns="0"/>
          <a:lstStyle/>
          <a:p>
            <a:pPr marL="285750" indent="-285750" algn="l">
              <a:lnSpc>
                <a:spcPct val="125000"/>
              </a:lnSpc>
              <a:spcBef>
                <a:spcPts val="844"/>
              </a:spcBef>
              <a:buClr>
                <a:srgbClr val="333333"/>
              </a:buClr>
              <a:buSzPct val="80000"/>
              <a:defRPr/>
            </a:pPr>
            <a:r>
              <a:rPr lang="en-US" sz="2400" b="1" dirty="0" smtClean="0">
                <a:solidFill>
                  <a:srgbClr val="333333"/>
                </a:solidFill>
                <a:latin typeface="+mn-lt"/>
              </a:rPr>
              <a:t>Humphrey </a:t>
            </a:r>
            <a:r>
              <a:rPr lang="en-US" sz="2400" b="1" dirty="0">
                <a:solidFill>
                  <a:srgbClr val="333333"/>
                </a:solidFill>
                <a:latin typeface="+mn-lt"/>
              </a:rPr>
              <a:t>Institute for Public </a:t>
            </a:r>
            <a:r>
              <a:rPr lang="en-US" sz="2400" b="1" dirty="0" smtClean="0">
                <a:solidFill>
                  <a:srgbClr val="333333"/>
                </a:solidFill>
                <a:latin typeface="+mn-lt"/>
              </a:rPr>
              <a:t>Affairs</a:t>
            </a:r>
          </a:p>
          <a:p>
            <a:pPr marL="285750" indent="-285750" algn="l">
              <a:lnSpc>
                <a:spcPct val="125000"/>
              </a:lnSpc>
              <a:spcBef>
                <a:spcPts val="844"/>
              </a:spcBef>
              <a:buClr>
                <a:srgbClr val="333333"/>
              </a:buClr>
              <a:buSzPct val="80000"/>
              <a:defRPr/>
            </a:pPr>
            <a:r>
              <a:rPr lang="en-US" sz="2400" b="1" dirty="0" smtClean="0">
                <a:solidFill>
                  <a:srgbClr val="333333"/>
                </a:solidFill>
              </a:rPr>
              <a:t>College of Design</a:t>
            </a:r>
          </a:p>
          <a:p>
            <a:pPr marL="285750" indent="-285750" algn="l">
              <a:lnSpc>
                <a:spcPct val="125000"/>
              </a:lnSpc>
              <a:spcBef>
                <a:spcPts val="844"/>
              </a:spcBef>
              <a:buClr>
                <a:srgbClr val="333333"/>
              </a:buClr>
              <a:buSzPct val="80000"/>
              <a:defRPr/>
            </a:pPr>
            <a:r>
              <a:rPr lang="en-US" sz="2400" b="1" dirty="0" smtClean="0">
                <a:solidFill>
                  <a:srgbClr val="333333"/>
                </a:solidFill>
                <a:latin typeface="+mn-lt"/>
              </a:rPr>
              <a:t>Carlson School of Management</a:t>
            </a:r>
          </a:p>
          <a:p>
            <a:pPr marL="285750" indent="-285750" algn="l">
              <a:lnSpc>
                <a:spcPct val="125000"/>
              </a:lnSpc>
              <a:spcBef>
                <a:spcPts val="844"/>
              </a:spcBef>
              <a:buClr>
                <a:srgbClr val="333333"/>
              </a:buClr>
              <a:buSzPct val="80000"/>
              <a:defRPr/>
            </a:pPr>
            <a:r>
              <a:rPr lang="en-US" sz="2400" b="1" dirty="0" err="1" smtClean="0">
                <a:solidFill>
                  <a:srgbClr val="333333"/>
                </a:solidFill>
              </a:rPr>
              <a:t>UofM</a:t>
            </a:r>
            <a:r>
              <a:rPr lang="en-US" sz="2400" b="1" dirty="0" smtClean="0">
                <a:solidFill>
                  <a:srgbClr val="333333"/>
                </a:solidFill>
              </a:rPr>
              <a:t> Crookston</a:t>
            </a:r>
          </a:p>
          <a:p>
            <a:pPr marL="285750" indent="-285750" algn="l">
              <a:lnSpc>
                <a:spcPct val="125000"/>
              </a:lnSpc>
              <a:spcBef>
                <a:spcPts val="844"/>
              </a:spcBef>
              <a:buClr>
                <a:srgbClr val="333333"/>
              </a:buClr>
              <a:buSzPct val="80000"/>
              <a:defRPr/>
            </a:pPr>
            <a:r>
              <a:rPr lang="en-US" sz="2400" b="1" dirty="0" err="1" smtClean="0">
                <a:solidFill>
                  <a:srgbClr val="333333"/>
                </a:solidFill>
                <a:latin typeface="+mn-lt"/>
              </a:rPr>
              <a:t>UofM</a:t>
            </a:r>
            <a:r>
              <a:rPr lang="en-US" sz="2400" b="1" dirty="0" smtClean="0">
                <a:solidFill>
                  <a:srgbClr val="333333"/>
                </a:solidFill>
                <a:latin typeface="+mn-lt"/>
              </a:rPr>
              <a:t> Duluth</a:t>
            </a:r>
          </a:p>
          <a:p>
            <a:pPr marL="285750" indent="-285750" algn="l">
              <a:lnSpc>
                <a:spcPct val="125000"/>
              </a:lnSpc>
              <a:spcBef>
                <a:spcPts val="844"/>
              </a:spcBef>
              <a:buClr>
                <a:srgbClr val="333333"/>
              </a:buClr>
              <a:buSzPct val="80000"/>
              <a:buFont typeface="Arial" pitchFamily="34" charset="0"/>
              <a:buChar char="•"/>
              <a:defRPr/>
            </a:pPr>
            <a:r>
              <a:rPr lang="en-US" dirty="0" smtClean="0">
                <a:solidFill>
                  <a:srgbClr val="333333"/>
                </a:solidFill>
              </a:rPr>
              <a:t>Natural Resources Research Institute </a:t>
            </a:r>
            <a:r>
              <a:rPr lang="en-US" dirty="0" err="1" smtClean="0">
                <a:solidFill>
                  <a:srgbClr val="333333"/>
                </a:solidFill>
              </a:rPr>
              <a:t>Institute</a:t>
            </a:r>
            <a:endParaRPr lang="en-US" dirty="0" smtClean="0">
              <a:solidFill>
                <a:srgbClr val="333333"/>
              </a:solidFill>
            </a:endParaRPr>
          </a:p>
          <a:p>
            <a:pPr marL="285750" indent="-285750" algn="l">
              <a:lnSpc>
                <a:spcPct val="125000"/>
              </a:lnSpc>
              <a:spcBef>
                <a:spcPts val="844"/>
              </a:spcBef>
              <a:buClr>
                <a:srgbClr val="333333"/>
              </a:buClr>
              <a:buSzPct val="80000"/>
              <a:defRPr/>
            </a:pPr>
            <a:r>
              <a:rPr lang="en-US" sz="2400" b="1" dirty="0" err="1" smtClean="0">
                <a:solidFill>
                  <a:srgbClr val="333333"/>
                </a:solidFill>
                <a:latin typeface="+mn-lt"/>
              </a:rPr>
              <a:t>UofM</a:t>
            </a:r>
            <a:r>
              <a:rPr lang="en-US" sz="2400" b="1" dirty="0" smtClean="0">
                <a:solidFill>
                  <a:srgbClr val="333333"/>
                </a:solidFill>
                <a:latin typeface="+mn-lt"/>
              </a:rPr>
              <a:t> Rochester</a:t>
            </a:r>
            <a:endParaRPr lang="en-US" sz="2400" b="1" dirty="0">
              <a:solidFill>
                <a:srgbClr val="333333"/>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pic>
        <p:nvPicPr>
          <p:cNvPr id="301058" name="Picture 2" descr="2012 Awards by college"/>
          <p:cNvPicPr>
            <a:picLocks noChangeAspect="1" noChangeArrowheads="1"/>
          </p:cNvPicPr>
          <p:nvPr/>
        </p:nvPicPr>
        <p:blipFill>
          <a:blip r:embed="rId2" cstate="print"/>
          <a:srcRect/>
          <a:stretch>
            <a:fillRect/>
          </a:stretch>
        </p:blipFill>
        <p:spPr bwMode="auto">
          <a:xfrm>
            <a:off x="1219200" y="1276385"/>
            <a:ext cx="6477000" cy="5311893"/>
          </a:xfrm>
          <a:prstGeom prst="rect">
            <a:avLst/>
          </a:prstGeom>
          <a:noFill/>
        </p:spPr>
      </p:pic>
      <p:sp>
        <p:nvSpPr>
          <p:cNvPr id="6" name="TextBox 5"/>
          <p:cNvSpPr txBox="1"/>
          <p:nvPr/>
        </p:nvSpPr>
        <p:spPr>
          <a:xfrm>
            <a:off x="0" y="228600"/>
            <a:ext cx="9144000" cy="892552"/>
          </a:xfrm>
          <a:prstGeom prst="rect">
            <a:avLst/>
          </a:prstGeom>
          <a:solidFill>
            <a:srgbClr val="7F7F7F">
              <a:alpha val="60000"/>
            </a:srgbClr>
          </a:solidFill>
          <a:ln w="19050">
            <a:noFill/>
          </a:ln>
        </p:spPr>
        <p:txBody>
          <a:bodyPr wrap="square" lIns="91440" tIns="91440" rIns="0" bIns="91440" rtlCol="0">
            <a:spAutoFit/>
          </a:bodyPr>
          <a:lstStyle/>
          <a:p>
            <a:r>
              <a:rPr lang="en-US" sz="2800" b="1" cap="small" dirty="0" smtClean="0">
                <a:solidFill>
                  <a:srgbClr val="7A0019"/>
                </a:solidFill>
                <a:latin typeface="Gill Sans MT" pitchFamily="34" charset="0"/>
                <a:cs typeface="Arial" pitchFamily="34" charset="0"/>
              </a:rPr>
              <a:t>FY 2012 - $749.1 Million in Sponsored Research</a:t>
            </a:r>
          </a:p>
          <a:p>
            <a:r>
              <a:rPr lang="en-US" b="1" cap="small" dirty="0" smtClean="0">
                <a:solidFill>
                  <a:srgbClr val="7A0019"/>
                </a:solidFill>
                <a:latin typeface="Gill Sans MT" pitchFamily="34" charset="0"/>
                <a:cs typeface="Arial" pitchFamily="34" charset="0"/>
              </a:rPr>
              <a:t>*8</a:t>
            </a:r>
            <a:r>
              <a:rPr lang="en-US" b="1" cap="small" baseline="30000" dirty="0" smtClean="0">
                <a:solidFill>
                  <a:srgbClr val="7A0019"/>
                </a:solidFill>
                <a:latin typeface="Gill Sans MT" pitchFamily="34" charset="0"/>
                <a:cs typeface="Arial" pitchFamily="34" charset="0"/>
              </a:rPr>
              <a:t>th</a:t>
            </a:r>
            <a:r>
              <a:rPr lang="en-US" b="1" cap="small" dirty="0" smtClean="0">
                <a:solidFill>
                  <a:srgbClr val="7A0019"/>
                </a:solidFill>
                <a:latin typeface="Gill Sans MT" pitchFamily="34" charset="0"/>
                <a:cs typeface="Arial" pitchFamily="34" charset="0"/>
              </a:rPr>
              <a:t> among Public Research Universities</a:t>
            </a:r>
            <a:endParaRPr lang="en-US" b="1" cap="small" dirty="0">
              <a:solidFill>
                <a:srgbClr val="7A0019"/>
              </a:solidFill>
              <a:latin typeface="Gill Sans MT"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pic>
        <p:nvPicPr>
          <p:cNvPr id="357379" name="Picture 3"/>
          <p:cNvPicPr>
            <a:picLocks noChangeAspect="1" noChangeArrowheads="1"/>
          </p:cNvPicPr>
          <p:nvPr/>
        </p:nvPicPr>
        <p:blipFill>
          <a:blip r:embed="rId2" cstate="print"/>
          <a:srcRect/>
          <a:stretch>
            <a:fillRect/>
          </a:stretch>
        </p:blipFill>
        <p:spPr bwMode="auto">
          <a:xfrm>
            <a:off x="0" y="1487786"/>
            <a:ext cx="9144000" cy="1644474"/>
          </a:xfrm>
          <a:prstGeom prst="rect">
            <a:avLst/>
          </a:prstGeom>
          <a:noFill/>
          <a:ln w="9525">
            <a:noFill/>
            <a:miter lim="800000"/>
            <a:headEnd/>
            <a:tailEnd/>
          </a:ln>
        </p:spPr>
      </p:pic>
      <p:pic>
        <p:nvPicPr>
          <p:cNvPr id="357381" name="Picture 5"/>
          <p:cNvPicPr>
            <a:picLocks noChangeAspect="1" noChangeArrowheads="1"/>
          </p:cNvPicPr>
          <p:nvPr/>
        </p:nvPicPr>
        <p:blipFill>
          <a:blip r:embed="rId3" cstate="print"/>
          <a:srcRect/>
          <a:stretch>
            <a:fillRect/>
          </a:stretch>
        </p:blipFill>
        <p:spPr bwMode="auto">
          <a:xfrm>
            <a:off x="0" y="3087986"/>
            <a:ext cx="9144000" cy="479359"/>
          </a:xfrm>
          <a:prstGeom prst="rect">
            <a:avLst/>
          </a:prstGeom>
          <a:noFill/>
          <a:ln w="9525">
            <a:noFill/>
            <a:miter lim="800000"/>
            <a:headEnd/>
            <a:tailEnd/>
          </a:ln>
        </p:spPr>
      </p:pic>
      <p:pic>
        <p:nvPicPr>
          <p:cNvPr id="357382" name="Picture 6"/>
          <p:cNvPicPr>
            <a:picLocks noChangeAspect="1" noChangeArrowheads="1"/>
          </p:cNvPicPr>
          <p:nvPr/>
        </p:nvPicPr>
        <p:blipFill>
          <a:blip r:embed="rId4" cstate="print"/>
          <a:srcRect/>
          <a:stretch>
            <a:fillRect/>
          </a:stretch>
        </p:blipFill>
        <p:spPr bwMode="auto">
          <a:xfrm>
            <a:off x="0" y="3488036"/>
            <a:ext cx="9144000" cy="488887"/>
          </a:xfrm>
          <a:prstGeom prst="rect">
            <a:avLst/>
          </a:prstGeom>
          <a:noFill/>
          <a:ln w="9525">
            <a:noFill/>
            <a:miter lim="800000"/>
            <a:headEnd/>
            <a:tailEnd/>
          </a:ln>
        </p:spPr>
      </p:pic>
      <p:pic>
        <p:nvPicPr>
          <p:cNvPr id="357383" name="Picture 7"/>
          <p:cNvPicPr>
            <a:picLocks noChangeAspect="1" noChangeArrowheads="1"/>
          </p:cNvPicPr>
          <p:nvPr/>
        </p:nvPicPr>
        <p:blipFill>
          <a:blip r:embed="rId5" cstate="print"/>
          <a:srcRect/>
          <a:stretch>
            <a:fillRect/>
          </a:stretch>
        </p:blipFill>
        <p:spPr bwMode="auto">
          <a:xfrm>
            <a:off x="0" y="3926185"/>
            <a:ext cx="9144000" cy="452673"/>
          </a:xfrm>
          <a:prstGeom prst="rect">
            <a:avLst/>
          </a:prstGeom>
          <a:noFill/>
          <a:ln w="9525">
            <a:noFill/>
            <a:miter lim="800000"/>
            <a:headEnd/>
            <a:tailEnd/>
          </a:ln>
        </p:spPr>
      </p:pic>
      <p:pic>
        <p:nvPicPr>
          <p:cNvPr id="357384" name="Picture 8"/>
          <p:cNvPicPr>
            <a:picLocks noChangeAspect="1" noChangeArrowheads="1"/>
          </p:cNvPicPr>
          <p:nvPr/>
        </p:nvPicPr>
        <p:blipFill>
          <a:blip r:embed="rId6" cstate="print"/>
          <a:srcRect/>
          <a:stretch>
            <a:fillRect/>
          </a:stretch>
        </p:blipFill>
        <p:spPr bwMode="auto">
          <a:xfrm>
            <a:off x="1" y="4383386"/>
            <a:ext cx="9144000" cy="950614"/>
          </a:xfrm>
          <a:prstGeom prst="rect">
            <a:avLst/>
          </a:prstGeom>
          <a:noFill/>
          <a:ln w="9525">
            <a:noFill/>
            <a:miter lim="800000"/>
            <a:headEnd/>
            <a:tailEnd/>
          </a:ln>
        </p:spPr>
      </p:pic>
      <p:sp>
        <p:nvSpPr>
          <p:cNvPr id="11" name="TextBox 10"/>
          <p:cNvSpPr txBox="1"/>
          <p:nvPr/>
        </p:nvSpPr>
        <p:spPr>
          <a:xfrm>
            <a:off x="0" y="609600"/>
            <a:ext cx="9144000" cy="646331"/>
          </a:xfrm>
          <a:prstGeom prst="rect">
            <a:avLst/>
          </a:prstGeom>
          <a:noFill/>
        </p:spPr>
        <p:txBody>
          <a:bodyPr wrap="square" rtlCol="0">
            <a:spAutoFit/>
          </a:bodyPr>
          <a:lstStyle/>
          <a:p>
            <a:pPr algn="ctr"/>
            <a:r>
              <a:rPr lang="en-US" sz="3600" dirty="0" smtClean="0">
                <a:solidFill>
                  <a:srgbClr val="7A0019"/>
                </a:solidFill>
              </a:rPr>
              <a:t>Fall, 2013 University of Minnesota Enrollment</a:t>
            </a:r>
            <a:endParaRPr lang="en-US" sz="3600" dirty="0">
              <a:solidFill>
                <a:srgbClr val="7A0019"/>
              </a:solidFill>
            </a:endParaRPr>
          </a:p>
        </p:txBody>
      </p:sp>
      <p:sp>
        <p:nvSpPr>
          <p:cNvPr id="9" name="TextBox 8"/>
          <p:cNvSpPr txBox="1"/>
          <p:nvPr/>
        </p:nvSpPr>
        <p:spPr>
          <a:xfrm>
            <a:off x="0" y="5602069"/>
            <a:ext cx="9144000" cy="584775"/>
          </a:xfrm>
          <a:prstGeom prst="rect">
            <a:avLst/>
          </a:prstGeom>
          <a:noFill/>
        </p:spPr>
        <p:txBody>
          <a:bodyPr wrap="square" rtlCol="0">
            <a:spAutoFit/>
          </a:bodyPr>
          <a:lstStyle/>
          <a:p>
            <a:pPr algn="ctr"/>
            <a:r>
              <a:rPr lang="en-US" sz="3200" dirty="0" smtClean="0">
                <a:solidFill>
                  <a:srgbClr val="7A0019"/>
                </a:solidFill>
              </a:rPr>
              <a:t>…A significant contributor to workforce development!</a:t>
            </a:r>
            <a:endParaRPr lang="en-US" sz="3200" dirty="0">
              <a:solidFill>
                <a:srgbClr val="7A001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image_space007"/>
          <p:cNvPicPr>
            <a:picLocks noChangeAspect="1" noChangeArrowheads="1"/>
          </p:cNvPicPr>
          <p:nvPr/>
        </p:nvPicPr>
        <p:blipFill>
          <a:blip r:embed="rId3" cstate="print"/>
          <a:srcRect/>
          <a:stretch>
            <a:fillRect/>
          </a:stretch>
        </p:blipFill>
        <p:spPr bwMode="auto">
          <a:xfrm>
            <a:off x="4648200" y="3810000"/>
            <a:ext cx="4487974" cy="2882900"/>
          </a:xfrm>
          <a:prstGeom prst="rect">
            <a:avLst/>
          </a:prstGeom>
          <a:noFill/>
          <a:ln w="9525">
            <a:noFill/>
            <a:miter lim="800000"/>
            <a:headEnd/>
            <a:tailEnd/>
          </a:ln>
        </p:spPr>
      </p:pic>
      <p:sp>
        <p:nvSpPr>
          <p:cNvPr id="91139" name="Rectangle 3"/>
          <p:cNvSpPr>
            <a:spLocks noChangeArrowheads="1"/>
          </p:cNvSpPr>
          <p:nvPr/>
        </p:nvSpPr>
        <p:spPr bwMode="auto">
          <a:xfrm>
            <a:off x="304800" y="3048000"/>
            <a:ext cx="8153400" cy="3032625"/>
          </a:xfrm>
          <a:prstGeom prst="rect">
            <a:avLst/>
          </a:prstGeom>
          <a:noFill/>
          <a:ln w="9525">
            <a:noFill/>
            <a:miter lim="800000"/>
            <a:headEnd/>
            <a:tailEnd/>
          </a:ln>
        </p:spPr>
        <p:txBody>
          <a:bodyPr anchor="ctr">
            <a:spAutoFit/>
          </a:bodyPr>
          <a:lstStyle/>
          <a:p>
            <a:pPr fontAlgn="auto">
              <a:lnSpc>
                <a:spcPct val="120000"/>
              </a:lnSpc>
              <a:spcBef>
                <a:spcPts val="0"/>
              </a:spcBef>
              <a:spcAft>
                <a:spcPts val="0"/>
              </a:spcAft>
              <a:defRPr/>
            </a:pPr>
            <a:r>
              <a:rPr lang="en-US" sz="2800" b="1" dirty="0" smtClean="0">
                <a:latin typeface="+mn-lt"/>
                <a:cs typeface="+mn-cs"/>
              </a:rPr>
              <a:t>Innovation</a:t>
            </a:r>
            <a:r>
              <a:rPr lang="en-US" sz="2800" dirty="0" smtClean="0">
                <a:latin typeface="+mn-lt"/>
                <a:cs typeface="+mn-cs"/>
              </a:rPr>
              <a:t> to develop </a:t>
            </a:r>
            <a:r>
              <a:rPr lang="en-US" sz="2800" i="1" dirty="0">
                <a:solidFill>
                  <a:srgbClr val="7A0019"/>
                </a:solidFill>
                <a:latin typeface="+mn-lt"/>
                <a:cs typeface="+mn-cs"/>
              </a:rPr>
              <a:t>next-generation renewable energy systems</a:t>
            </a:r>
            <a:r>
              <a:rPr lang="en-US" sz="2800" dirty="0">
                <a:solidFill>
                  <a:srgbClr val="1936B3"/>
                </a:solidFill>
                <a:latin typeface="+mn-lt"/>
                <a:cs typeface="+mn-cs"/>
              </a:rPr>
              <a:t> </a:t>
            </a:r>
            <a:r>
              <a:rPr lang="en-US" sz="2800" dirty="0" smtClean="0">
                <a:latin typeface="+mn-lt"/>
                <a:cs typeface="+mn-cs"/>
              </a:rPr>
              <a:t>with…</a:t>
            </a:r>
            <a:endParaRPr lang="en-US" sz="2800" dirty="0">
              <a:latin typeface="+mn-lt"/>
              <a:cs typeface="+mn-cs"/>
            </a:endParaRPr>
          </a:p>
          <a:p>
            <a:pPr fontAlgn="auto">
              <a:lnSpc>
                <a:spcPct val="120000"/>
              </a:lnSpc>
              <a:spcBef>
                <a:spcPts val="0"/>
              </a:spcBef>
              <a:spcAft>
                <a:spcPts val="0"/>
              </a:spcAft>
              <a:defRPr/>
            </a:pPr>
            <a:endParaRPr lang="en-US" sz="2000" dirty="0">
              <a:solidFill>
                <a:srgbClr val="1936B3"/>
              </a:solidFill>
              <a:latin typeface="+mn-lt"/>
              <a:cs typeface="+mn-cs"/>
            </a:endParaRPr>
          </a:p>
          <a:p>
            <a:pPr fontAlgn="auto">
              <a:lnSpc>
                <a:spcPct val="120000"/>
              </a:lnSpc>
              <a:spcBef>
                <a:spcPts val="0"/>
              </a:spcBef>
              <a:spcAft>
                <a:spcPts val="0"/>
              </a:spcAft>
              <a:buFont typeface="Wingdings" pitchFamily="2" charset="2"/>
              <a:buChar char="Ø"/>
              <a:defRPr/>
            </a:pPr>
            <a:r>
              <a:rPr lang="en-US" sz="2800" dirty="0">
                <a:latin typeface="+mn-lt"/>
                <a:cs typeface="+mn-cs"/>
              </a:rPr>
              <a:t> </a:t>
            </a:r>
            <a:r>
              <a:rPr lang="en-US" sz="2800" b="1" dirty="0">
                <a:latin typeface="+mn-lt"/>
                <a:cs typeface="+mn-cs"/>
              </a:rPr>
              <a:t>Economic</a:t>
            </a:r>
            <a:r>
              <a:rPr lang="en-US" sz="2800" dirty="0">
                <a:latin typeface="+mn-lt"/>
                <a:cs typeface="+mn-cs"/>
              </a:rPr>
              <a:t> benefits</a:t>
            </a:r>
          </a:p>
          <a:p>
            <a:pPr fontAlgn="auto">
              <a:lnSpc>
                <a:spcPct val="120000"/>
              </a:lnSpc>
              <a:spcBef>
                <a:spcPts val="0"/>
              </a:spcBef>
              <a:spcAft>
                <a:spcPts val="0"/>
              </a:spcAft>
              <a:buFont typeface="Wingdings" pitchFamily="2" charset="2"/>
              <a:buChar char="Ø"/>
              <a:defRPr/>
            </a:pPr>
            <a:r>
              <a:rPr lang="en-US" sz="2800" dirty="0">
                <a:latin typeface="+mn-lt"/>
                <a:cs typeface="+mn-cs"/>
              </a:rPr>
              <a:t> </a:t>
            </a:r>
            <a:r>
              <a:rPr lang="en-US" sz="2800" b="1" dirty="0">
                <a:latin typeface="+mn-lt"/>
                <a:cs typeface="+mn-cs"/>
              </a:rPr>
              <a:t>Energy security</a:t>
            </a:r>
            <a:r>
              <a:rPr lang="en-US" sz="2800" dirty="0">
                <a:latin typeface="+mn-lt"/>
                <a:cs typeface="+mn-cs"/>
              </a:rPr>
              <a:t> benefits</a:t>
            </a:r>
          </a:p>
          <a:p>
            <a:pPr fontAlgn="auto">
              <a:lnSpc>
                <a:spcPct val="120000"/>
              </a:lnSpc>
              <a:spcBef>
                <a:spcPts val="0"/>
              </a:spcBef>
              <a:spcAft>
                <a:spcPts val="0"/>
              </a:spcAft>
              <a:buFont typeface="Wingdings" pitchFamily="2" charset="2"/>
              <a:buChar char="Ø"/>
              <a:defRPr/>
            </a:pPr>
            <a:r>
              <a:rPr lang="en-US" sz="2800" dirty="0">
                <a:latin typeface="+mn-lt"/>
                <a:cs typeface="+mn-cs"/>
              </a:rPr>
              <a:t> </a:t>
            </a:r>
            <a:r>
              <a:rPr lang="en-US" sz="2800" b="1" dirty="0">
                <a:latin typeface="+mn-lt"/>
                <a:cs typeface="+mn-cs"/>
              </a:rPr>
              <a:t>Environmental</a:t>
            </a:r>
            <a:r>
              <a:rPr lang="en-US" sz="2800" dirty="0">
                <a:latin typeface="+mn-lt"/>
                <a:cs typeface="+mn-cs"/>
              </a:rPr>
              <a:t> </a:t>
            </a:r>
            <a:r>
              <a:rPr lang="en-US" sz="2800" dirty="0" smtClean="0">
                <a:latin typeface="+mn-lt"/>
                <a:cs typeface="+mn-cs"/>
              </a:rPr>
              <a:t>benefits</a:t>
            </a:r>
            <a:endParaRPr lang="en-US" sz="2800" dirty="0">
              <a:latin typeface="+mn-lt"/>
              <a:cs typeface="+mn-cs"/>
            </a:endParaRPr>
          </a:p>
        </p:txBody>
      </p:sp>
      <p:sp>
        <p:nvSpPr>
          <p:cNvPr id="4" name="Rectangle 3"/>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sp>
        <p:nvSpPr>
          <p:cNvPr id="7" name="TextBox 6"/>
          <p:cNvSpPr txBox="1"/>
          <p:nvPr/>
        </p:nvSpPr>
        <p:spPr>
          <a:xfrm>
            <a:off x="0" y="2362200"/>
            <a:ext cx="9144000" cy="615553"/>
          </a:xfrm>
          <a:prstGeom prst="rect">
            <a:avLst/>
          </a:prstGeom>
          <a:solidFill>
            <a:srgbClr val="7F7F7F">
              <a:alpha val="60000"/>
            </a:srgbClr>
          </a:solidFill>
          <a:ln w="19050">
            <a:noFill/>
          </a:ln>
        </p:spPr>
        <p:txBody>
          <a:bodyPr wrap="square" lIns="91440" tIns="91440" rIns="0" bIns="91440" rtlCol="0">
            <a:spAutoFit/>
          </a:bodyPr>
          <a:lstStyle/>
          <a:p>
            <a:r>
              <a:rPr lang="en-US" sz="2800" b="1" cap="small" dirty="0" smtClean="0">
                <a:solidFill>
                  <a:srgbClr val="7A0019"/>
                </a:solidFill>
                <a:latin typeface="Gill Sans MT" pitchFamily="34" charset="0"/>
                <a:cs typeface="Arial" pitchFamily="34" charset="0"/>
              </a:rPr>
              <a:t>Our Collective Mission</a:t>
            </a:r>
            <a:endParaRPr lang="en-US" sz="2400" b="1" cap="small" dirty="0">
              <a:solidFill>
                <a:srgbClr val="7A0019"/>
              </a:solidFill>
              <a:latin typeface="Gill Sans MT" pitchFamily="34" charset="0"/>
              <a:cs typeface="Arial" pitchFamily="34" charset="0"/>
            </a:endParaRPr>
          </a:p>
        </p:txBody>
      </p:sp>
      <p:sp>
        <p:nvSpPr>
          <p:cNvPr id="6" name="Rectangle 2"/>
          <p:cNvSpPr>
            <a:spLocks noGrp="1" noChangeArrowheads="1"/>
          </p:cNvSpPr>
          <p:nvPr>
            <p:ph type="ctrTitle"/>
          </p:nvPr>
        </p:nvSpPr>
        <p:spPr>
          <a:xfrm>
            <a:off x="914400" y="76200"/>
            <a:ext cx="7772400" cy="780028"/>
          </a:xfrm>
        </p:spPr>
        <p:txBody>
          <a:bodyPr/>
          <a:lstStyle/>
          <a:p>
            <a:pPr algn="l" eaLnBrk="1" hangingPunct="1"/>
            <a:r>
              <a:rPr lang="en-US" sz="2800" b="1" dirty="0" smtClean="0">
                <a:solidFill>
                  <a:srgbClr val="6C0017"/>
                </a:solidFill>
                <a:latin typeface="Arial" pitchFamily="34" charset="0"/>
                <a:cs typeface="Arial" pitchFamily="34" charset="0"/>
              </a:rPr>
              <a:t>IN SUMMARY…Some parting thoughts</a:t>
            </a:r>
          </a:p>
        </p:txBody>
      </p:sp>
      <p:sp>
        <p:nvSpPr>
          <p:cNvPr id="8" name="Rectangle 2"/>
          <p:cNvSpPr>
            <a:spLocks/>
          </p:cNvSpPr>
          <p:nvPr/>
        </p:nvSpPr>
        <p:spPr bwMode="auto">
          <a:xfrm>
            <a:off x="381000" y="1143000"/>
            <a:ext cx="8534400" cy="1143000"/>
          </a:xfrm>
          <a:prstGeom prst="rect">
            <a:avLst/>
          </a:prstGeom>
          <a:noFill/>
          <a:ln w="12700">
            <a:noFill/>
            <a:miter lim="800000"/>
            <a:headEnd/>
            <a:tailEnd/>
          </a:ln>
        </p:spPr>
        <p:txBody>
          <a:bodyPr lIns="0" tIns="0" rIns="321424" bIns="0"/>
          <a:lstStyle/>
          <a:p>
            <a:pPr marL="285750" indent="-285750">
              <a:spcBef>
                <a:spcPts val="844"/>
              </a:spcBef>
              <a:buClr>
                <a:srgbClr val="333333"/>
              </a:buClr>
              <a:buSzPct val="80000"/>
              <a:defRPr/>
            </a:pPr>
            <a:r>
              <a:rPr lang="en-US" sz="2800" b="1" dirty="0" smtClean="0">
                <a:solidFill>
                  <a:srgbClr val="7A0019"/>
                </a:solidFill>
              </a:rPr>
              <a:t>Why Minnesota?</a:t>
            </a:r>
          </a:p>
          <a:p>
            <a:pPr marL="285750" indent="-285750">
              <a:spcBef>
                <a:spcPts val="844"/>
              </a:spcBef>
              <a:buClr>
                <a:srgbClr val="333333"/>
              </a:buClr>
              <a:buSzPct val="80000"/>
              <a:defRPr/>
            </a:pPr>
            <a:r>
              <a:rPr lang="en-US" sz="2800" b="1" dirty="0" smtClean="0">
                <a:solidFill>
                  <a:srgbClr val="7A0019"/>
                </a:solidFill>
              </a:rPr>
              <a:t>IREE “had it right”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0"/>
                            </p:stCondLst>
                            <p:childTnLst>
                              <p:par>
                                <p:cTn id="12" presetID="9" presetClass="entr" presetSubtype="0" fill="hold" grpId="0" nodeType="afterEffect">
                                  <p:stCondLst>
                                    <p:cond delay="0"/>
                                  </p:stCondLst>
                                  <p:childTnLst>
                                    <p:set>
                                      <p:cBhvr>
                                        <p:cTn id="13" dur="1" fill="hold">
                                          <p:stCondLst>
                                            <p:cond delay="0"/>
                                          </p:stCondLst>
                                        </p:cTn>
                                        <p:tgtEl>
                                          <p:spTgt spid="91139"/>
                                        </p:tgtEl>
                                        <p:attrNameLst>
                                          <p:attrName>style.visibility</p:attrName>
                                        </p:attrNameLst>
                                      </p:cBhvr>
                                      <p:to>
                                        <p:strVal val="visible"/>
                                      </p:to>
                                    </p:set>
                                    <p:animEffect transition="in" filter="dissolve">
                                      <p:cBhvr>
                                        <p:cTn id="14" dur="500"/>
                                        <p:tgtEl>
                                          <p:spTgt spid="91139"/>
                                        </p:tgtEl>
                                      </p:cBhvr>
                                    </p:animEffect>
                                  </p:childTnLst>
                                </p:cTn>
                              </p:par>
                            </p:childTnLst>
                          </p:cTn>
                        </p:par>
                        <p:par>
                          <p:cTn id="15" fill="hold">
                            <p:stCondLst>
                              <p:cond delay="500"/>
                            </p:stCondLst>
                            <p:childTnLst>
                              <p:par>
                                <p:cTn id="16" presetID="9" presetClass="entr" presetSubtype="0" fill="hold" nodeType="afterEffect">
                                  <p:stCondLst>
                                    <p:cond delay="0"/>
                                  </p:stCondLst>
                                  <p:childTnLst>
                                    <p:set>
                                      <p:cBhvr>
                                        <p:cTn id="17" dur="1" fill="hold">
                                          <p:stCondLst>
                                            <p:cond delay="0"/>
                                          </p:stCondLst>
                                        </p:cTn>
                                        <p:tgtEl>
                                          <p:spTgt spid="78850"/>
                                        </p:tgtEl>
                                        <p:attrNameLst>
                                          <p:attrName>style.visibility</p:attrName>
                                        </p:attrNameLst>
                                      </p:cBhvr>
                                      <p:to>
                                        <p:strVal val="visible"/>
                                      </p:to>
                                    </p:set>
                                    <p:animEffect transition="in" filter="dissolve">
                                      <p:cBhvr>
                                        <p:cTn id="18"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9804"/>
            <a:ext cx="9144000" cy="1107996"/>
          </a:xfrm>
          <a:prstGeom prst="rect">
            <a:avLst/>
          </a:prstGeom>
          <a:solidFill>
            <a:srgbClr val="7F7F7F">
              <a:alpha val="40000"/>
            </a:srgbClr>
          </a:solidFill>
          <a:ln w="19050">
            <a:noFill/>
          </a:ln>
        </p:spPr>
        <p:txBody>
          <a:bodyPr wrap="square" lIns="91440" tIns="91440" rIns="0" bIns="91440" rtlCol="0">
            <a:spAutoFit/>
          </a:bodyPr>
          <a:lstStyle/>
          <a:p>
            <a:pPr algn="ctr"/>
            <a:r>
              <a:rPr lang="en-US" sz="3000" b="1" cap="small" dirty="0" smtClean="0">
                <a:solidFill>
                  <a:srgbClr val="6C0017"/>
                </a:solidFill>
                <a:latin typeface="Gill Sans MT" pitchFamily="34" charset="0"/>
                <a:cs typeface="Arial" pitchFamily="34" charset="0"/>
              </a:rPr>
              <a:t>I </a:t>
            </a:r>
            <a:r>
              <a:rPr lang="en-US" sz="3000" b="1" u="sng" cap="small" dirty="0" smtClean="0">
                <a:solidFill>
                  <a:srgbClr val="6C0017"/>
                </a:solidFill>
                <a:latin typeface="Gill Sans MT" pitchFamily="34" charset="0"/>
                <a:cs typeface="Arial" pitchFamily="34" charset="0"/>
              </a:rPr>
              <a:t>STRONGLY</a:t>
            </a:r>
            <a:r>
              <a:rPr lang="en-US" sz="3000" b="1" cap="small" dirty="0" smtClean="0">
                <a:solidFill>
                  <a:srgbClr val="6C0017"/>
                </a:solidFill>
                <a:latin typeface="Gill Sans MT" pitchFamily="34" charset="0"/>
                <a:cs typeface="Arial" pitchFamily="34" charset="0"/>
              </a:rPr>
              <a:t> agree with the Presidents’</a:t>
            </a:r>
          </a:p>
          <a:p>
            <a:pPr algn="ctr"/>
            <a:r>
              <a:rPr lang="en-US" sz="3000" b="1" cap="small" dirty="0" smtClean="0">
                <a:solidFill>
                  <a:srgbClr val="6C0017"/>
                </a:solidFill>
                <a:latin typeface="Gill Sans MT" pitchFamily="34" charset="0"/>
                <a:cs typeface="Arial" pitchFamily="34" charset="0"/>
              </a:rPr>
              <a:t>Position on renewable energy</a:t>
            </a:r>
            <a:endParaRPr lang="en-US" sz="3000" b="1" cap="small" dirty="0">
              <a:solidFill>
                <a:srgbClr val="6C0017"/>
              </a:solidFill>
              <a:latin typeface="Gill Sans MT" pitchFamily="34" charset="0"/>
              <a:cs typeface="Arial" pitchFamily="34" charset="0"/>
            </a:endParaRPr>
          </a:p>
        </p:txBody>
      </p:sp>
      <p:sp>
        <p:nvSpPr>
          <p:cNvPr id="5" name="Rectangle 4"/>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pic>
        <p:nvPicPr>
          <p:cNvPr id="1026" name="Picture 2"/>
          <p:cNvPicPr>
            <a:picLocks noChangeAspect="1" noChangeArrowheads="1"/>
          </p:cNvPicPr>
          <p:nvPr/>
        </p:nvPicPr>
        <p:blipFill>
          <a:blip r:embed="rId2" cstate="print"/>
          <a:srcRect/>
          <a:stretch>
            <a:fillRect/>
          </a:stretch>
        </p:blipFill>
        <p:spPr bwMode="auto">
          <a:xfrm>
            <a:off x="938184" y="1613002"/>
            <a:ext cx="7139016" cy="4940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4876800" cy="4724400"/>
          </a:xfrm>
        </p:spPr>
        <p:txBody>
          <a:bodyPr>
            <a:normAutofit/>
          </a:bodyPr>
          <a:lstStyle/>
          <a:p>
            <a:r>
              <a:rPr lang="en-US" sz="2800" dirty="0" smtClean="0"/>
              <a:t>We will lay the foundation for our future capacity to meet Americas energy needs from America’s own resources. </a:t>
            </a:r>
          </a:p>
          <a:p>
            <a:pPr>
              <a:buNone/>
            </a:pPr>
            <a:endParaRPr lang="en-US" sz="2800" dirty="0" smtClean="0"/>
          </a:p>
          <a:p>
            <a:r>
              <a:rPr lang="en-US" sz="2800" dirty="0" smtClean="0"/>
              <a:t>We cannot afford delays.     We cannot afford prolonged vulnerability to foreign producers. We must act. </a:t>
            </a:r>
          </a:p>
          <a:p>
            <a:pPr>
              <a:buNone/>
            </a:pPr>
            <a:endParaRPr lang="en-US" sz="2800" dirty="0"/>
          </a:p>
        </p:txBody>
      </p:sp>
      <p:sp>
        <p:nvSpPr>
          <p:cNvPr id="4" name="TextBox 3"/>
          <p:cNvSpPr txBox="1"/>
          <p:nvPr/>
        </p:nvSpPr>
        <p:spPr>
          <a:xfrm>
            <a:off x="0" y="339804"/>
            <a:ext cx="6019800" cy="646331"/>
          </a:xfrm>
          <a:prstGeom prst="rect">
            <a:avLst/>
          </a:prstGeom>
          <a:solidFill>
            <a:srgbClr val="7F7F7F">
              <a:alpha val="40000"/>
            </a:srgbClr>
          </a:solidFill>
          <a:ln w="19050">
            <a:noFill/>
          </a:ln>
        </p:spPr>
        <p:txBody>
          <a:bodyPr wrap="square" lIns="91440" tIns="91440" rIns="0" bIns="91440" rtlCol="0">
            <a:spAutoFit/>
          </a:bodyPr>
          <a:lstStyle/>
          <a:p>
            <a:r>
              <a:rPr lang="en-US" sz="3000" b="1" cap="small" dirty="0" smtClean="0">
                <a:solidFill>
                  <a:srgbClr val="6C0017"/>
                </a:solidFill>
                <a:latin typeface="Gill Sans MT" pitchFamily="34" charset="0"/>
                <a:cs typeface="Arial" pitchFamily="34" charset="0"/>
              </a:rPr>
              <a:t>These two……….</a:t>
            </a:r>
            <a:endParaRPr lang="en-US" sz="3000" b="1" cap="small" dirty="0">
              <a:solidFill>
                <a:srgbClr val="6C0017"/>
              </a:solidFill>
              <a:latin typeface="Gill Sans MT" pitchFamily="34" charset="0"/>
              <a:cs typeface="Arial" pitchFamily="34" charset="0"/>
            </a:endParaRPr>
          </a:p>
        </p:txBody>
      </p:sp>
      <p:sp>
        <p:nvSpPr>
          <p:cNvPr id="5" name="Rectangle 4"/>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pic>
        <p:nvPicPr>
          <p:cNvPr id="6146" name="Picture 2" descr="http://www.historyking.com/images/Interesting-Facts-Richard-Nixon.jpg"/>
          <p:cNvPicPr>
            <a:picLocks noChangeAspect="1" noChangeArrowheads="1"/>
          </p:cNvPicPr>
          <p:nvPr/>
        </p:nvPicPr>
        <p:blipFill>
          <a:blip r:embed="rId2" cstate="print"/>
          <a:srcRect/>
          <a:stretch>
            <a:fillRect/>
          </a:stretch>
        </p:blipFill>
        <p:spPr bwMode="auto">
          <a:xfrm>
            <a:off x="6019800" y="1385315"/>
            <a:ext cx="1905000" cy="2295525"/>
          </a:xfrm>
          <a:prstGeom prst="rect">
            <a:avLst/>
          </a:prstGeom>
          <a:noFill/>
        </p:spPr>
      </p:pic>
      <p:sp>
        <p:nvSpPr>
          <p:cNvPr id="8" name="TextBox 7"/>
          <p:cNvSpPr txBox="1"/>
          <p:nvPr/>
        </p:nvSpPr>
        <p:spPr>
          <a:xfrm>
            <a:off x="1371600" y="3429000"/>
            <a:ext cx="4191000" cy="461665"/>
          </a:xfrm>
          <a:prstGeom prst="rect">
            <a:avLst/>
          </a:prstGeom>
          <a:noFill/>
        </p:spPr>
        <p:txBody>
          <a:bodyPr wrap="square" rtlCol="0">
            <a:spAutoFit/>
          </a:bodyPr>
          <a:lstStyle/>
          <a:p>
            <a:r>
              <a:rPr lang="en-US" sz="2400" i="1" dirty="0" smtClean="0"/>
              <a:t>-President Richard Nixon, 1974</a:t>
            </a:r>
            <a:endParaRPr lang="en-US" sz="2400" i="1" dirty="0"/>
          </a:p>
        </p:txBody>
      </p:sp>
      <p:sp>
        <p:nvSpPr>
          <p:cNvPr id="9" name="TextBox 8"/>
          <p:cNvSpPr txBox="1"/>
          <p:nvPr/>
        </p:nvSpPr>
        <p:spPr>
          <a:xfrm>
            <a:off x="6553200" y="3657600"/>
            <a:ext cx="1676400" cy="261610"/>
          </a:xfrm>
          <a:prstGeom prst="rect">
            <a:avLst/>
          </a:prstGeom>
          <a:noFill/>
        </p:spPr>
        <p:txBody>
          <a:bodyPr wrap="square" rtlCol="0">
            <a:spAutoFit/>
          </a:bodyPr>
          <a:lstStyle/>
          <a:p>
            <a:r>
              <a:rPr lang="en-US" sz="1100" dirty="0" smtClean="0"/>
              <a:t>Image: HistoryKing.com</a:t>
            </a:r>
            <a:endParaRPr lang="en-US" sz="1100" dirty="0"/>
          </a:p>
        </p:txBody>
      </p:sp>
      <p:sp>
        <p:nvSpPr>
          <p:cNvPr id="10" name="TextBox 9"/>
          <p:cNvSpPr txBox="1"/>
          <p:nvPr/>
        </p:nvSpPr>
        <p:spPr>
          <a:xfrm>
            <a:off x="1676400" y="5791200"/>
            <a:ext cx="4191000" cy="461665"/>
          </a:xfrm>
          <a:prstGeom prst="rect">
            <a:avLst/>
          </a:prstGeom>
          <a:noFill/>
        </p:spPr>
        <p:txBody>
          <a:bodyPr wrap="square" rtlCol="0">
            <a:spAutoFit/>
          </a:bodyPr>
          <a:lstStyle/>
          <a:p>
            <a:r>
              <a:rPr lang="en-US" sz="2400" i="1" dirty="0" smtClean="0"/>
              <a:t>-President Gerald Ford, 1975</a:t>
            </a:r>
            <a:endParaRPr lang="en-US" sz="2400" i="1" dirty="0"/>
          </a:p>
        </p:txBody>
      </p:sp>
      <p:pic>
        <p:nvPicPr>
          <p:cNvPr id="6148" name="Picture 4" descr="http://www.history.com/images/media/slideshow/gerald-ford/gerald-ford-photo.jpg"/>
          <p:cNvPicPr>
            <a:picLocks noChangeAspect="1" noChangeArrowheads="1"/>
          </p:cNvPicPr>
          <p:nvPr/>
        </p:nvPicPr>
        <p:blipFill>
          <a:blip r:embed="rId3" cstate="print"/>
          <a:srcRect/>
          <a:stretch>
            <a:fillRect/>
          </a:stretch>
        </p:blipFill>
        <p:spPr bwMode="auto">
          <a:xfrm>
            <a:off x="5791200" y="4191000"/>
            <a:ext cx="2461703" cy="1676400"/>
          </a:xfrm>
          <a:prstGeom prst="rect">
            <a:avLst/>
          </a:prstGeom>
          <a:noFill/>
        </p:spPr>
      </p:pic>
      <p:sp>
        <p:nvSpPr>
          <p:cNvPr id="12" name="TextBox 11"/>
          <p:cNvSpPr txBox="1"/>
          <p:nvPr/>
        </p:nvSpPr>
        <p:spPr>
          <a:xfrm>
            <a:off x="7086600" y="5867400"/>
            <a:ext cx="1676400" cy="261610"/>
          </a:xfrm>
          <a:prstGeom prst="rect">
            <a:avLst/>
          </a:prstGeom>
          <a:noFill/>
        </p:spPr>
        <p:txBody>
          <a:bodyPr wrap="square" rtlCol="0">
            <a:spAutoFit/>
          </a:bodyPr>
          <a:lstStyle/>
          <a:p>
            <a:r>
              <a:rPr lang="en-US" sz="1100" dirty="0" smtClean="0"/>
              <a:t>Image: History.com</a:t>
            </a:r>
            <a:endParaRPr lang="en-US" sz="1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800600"/>
          </a:xfrm>
        </p:spPr>
        <p:txBody>
          <a:bodyPr>
            <a:normAutofit/>
          </a:bodyPr>
          <a:lstStyle/>
          <a:p>
            <a:r>
              <a:rPr lang="en-US" sz="2800" dirty="0" smtClean="0"/>
              <a:t>We are the generation that will win the war on the energy problem and in that process, rebuild the unity and confidence of America. </a:t>
            </a:r>
          </a:p>
          <a:p>
            <a:pPr>
              <a:buNone/>
            </a:pPr>
            <a:endParaRPr lang="en-US" sz="2800" dirty="0" smtClean="0"/>
          </a:p>
          <a:p>
            <a:r>
              <a:rPr lang="en-US" sz="2800" dirty="0" smtClean="0"/>
              <a:t>Energy independence is the best preparation America can make for the future. </a:t>
            </a:r>
          </a:p>
          <a:p>
            <a:endParaRPr lang="en-US" sz="2800" dirty="0"/>
          </a:p>
        </p:txBody>
      </p:sp>
      <p:sp>
        <p:nvSpPr>
          <p:cNvPr id="5" name="Rectangle 4"/>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sp>
        <p:nvSpPr>
          <p:cNvPr id="7" name="TextBox 6"/>
          <p:cNvSpPr txBox="1"/>
          <p:nvPr/>
        </p:nvSpPr>
        <p:spPr>
          <a:xfrm>
            <a:off x="1524000" y="3733800"/>
            <a:ext cx="4191000" cy="461665"/>
          </a:xfrm>
          <a:prstGeom prst="rect">
            <a:avLst/>
          </a:prstGeom>
          <a:noFill/>
        </p:spPr>
        <p:txBody>
          <a:bodyPr wrap="square" rtlCol="0">
            <a:spAutoFit/>
          </a:bodyPr>
          <a:lstStyle/>
          <a:p>
            <a:r>
              <a:rPr lang="en-US" sz="2400" i="1" dirty="0" smtClean="0"/>
              <a:t>-President Jimmy Carter, 1979</a:t>
            </a:r>
            <a:endParaRPr lang="en-US" sz="2400" i="1" dirty="0"/>
          </a:p>
        </p:txBody>
      </p:sp>
      <p:sp>
        <p:nvSpPr>
          <p:cNvPr id="8" name="TextBox 7"/>
          <p:cNvSpPr txBox="1"/>
          <p:nvPr/>
        </p:nvSpPr>
        <p:spPr>
          <a:xfrm>
            <a:off x="1371600" y="5634335"/>
            <a:ext cx="4191000" cy="461665"/>
          </a:xfrm>
          <a:prstGeom prst="rect">
            <a:avLst/>
          </a:prstGeom>
          <a:noFill/>
        </p:spPr>
        <p:txBody>
          <a:bodyPr wrap="square" rtlCol="0">
            <a:spAutoFit/>
          </a:bodyPr>
          <a:lstStyle/>
          <a:p>
            <a:r>
              <a:rPr lang="en-US" sz="2400" i="1" dirty="0" smtClean="0"/>
              <a:t>-President Ronald Reagan, 1982</a:t>
            </a:r>
            <a:endParaRPr lang="en-US" sz="2400" i="1" dirty="0"/>
          </a:p>
        </p:txBody>
      </p:sp>
      <p:sp>
        <p:nvSpPr>
          <p:cNvPr id="9" name="TextBox 8"/>
          <p:cNvSpPr txBox="1"/>
          <p:nvPr/>
        </p:nvSpPr>
        <p:spPr>
          <a:xfrm>
            <a:off x="6858000" y="3581400"/>
            <a:ext cx="1676400" cy="261610"/>
          </a:xfrm>
          <a:prstGeom prst="rect">
            <a:avLst/>
          </a:prstGeom>
          <a:noFill/>
        </p:spPr>
        <p:txBody>
          <a:bodyPr wrap="square" rtlCol="0">
            <a:spAutoFit/>
          </a:bodyPr>
          <a:lstStyle/>
          <a:p>
            <a:r>
              <a:rPr lang="en-US" sz="1100" dirty="0" smtClean="0"/>
              <a:t>Image: wikipedia.com</a:t>
            </a:r>
            <a:endParaRPr lang="en-US" sz="1100" dirty="0"/>
          </a:p>
        </p:txBody>
      </p:sp>
      <p:pic>
        <p:nvPicPr>
          <p:cNvPr id="5122" name="Picture 2" descr="http://schools-wikipedia.org/images/83/8320.jpg"/>
          <p:cNvPicPr>
            <a:picLocks noChangeAspect="1" noChangeArrowheads="1"/>
          </p:cNvPicPr>
          <p:nvPr/>
        </p:nvPicPr>
        <p:blipFill>
          <a:blip r:embed="rId2" cstate="print"/>
          <a:srcRect/>
          <a:stretch>
            <a:fillRect/>
          </a:stretch>
        </p:blipFill>
        <p:spPr bwMode="auto">
          <a:xfrm>
            <a:off x="6378146" y="954024"/>
            <a:ext cx="1775254" cy="2627376"/>
          </a:xfrm>
          <a:prstGeom prst="rect">
            <a:avLst/>
          </a:prstGeom>
          <a:noFill/>
        </p:spPr>
      </p:pic>
      <p:pic>
        <p:nvPicPr>
          <p:cNvPr id="5123" name="Picture 3" descr="C:\Users\bipe0002\Desktop\ronald-reagan-flags.jpg"/>
          <p:cNvPicPr>
            <a:picLocks noChangeAspect="1" noChangeArrowheads="1"/>
          </p:cNvPicPr>
          <p:nvPr/>
        </p:nvPicPr>
        <p:blipFill>
          <a:blip r:embed="rId3" cstate="print"/>
          <a:srcRect/>
          <a:stretch>
            <a:fillRect/>
          </a:stretch>
        </p:blipFill>
        <p:spPr bwMode="auto">
          <a:xfrm>
            <a:off x="6019800" y="4267200"/>
            <a:ext cx="2610898" cy="1778000"/>
          </a:xfrm>
          <a:prstGeom prst="rect">
            <a:avLst/>
          </a:prstGeom>
          <a:noFill/>
        </p:spPr>
      </p:pic>
      <p:sp>
        <p:nvSpPr>
          <p:cNvPr id="12" name="TextBox 11"/>
          <p:cNvSpPr txBox="1"/>
          <p:nvPr/>
        </p:nvSpPr>
        <p:spPr>
          <a:xfrm>
            <a:off x="7467600" y="6062990"/>
            <a:ext cx="1371600" cy="261610"/>
          </a:xfrm>
          <a:prstGeom prst="rect">
            <a:avLst/>
          </a:prstGeom>
          <a:noFill/>
        </p:spPr>
        <p:txBody>
          <a:bodyPr wrap="square" rtlCol="0">
            <a:spAutoFit/>
          </a:bodyPr>
          <a:lstStyle/>
          <a:p>
            <a:r>
              <a:rPr lang="en-US" sz="1100" dirty="0" smtClean="0"/>
              <a:t>Image: history.com</a:t>
            </a:r>
            <a:endParaRPr lang="en-US" sz="1100" dirty="0"/>
          </a:p>
        </p:txBody>
      </p:sp>
      <p:sp>
        <p:nvSpPr>
          <p:cNvPr id="13" name="TextBox 12"/>
          <p:cNvSpPr txBox="1"/>
          <p:nvPr/>
        </p:nvSpPr>
        <p:spPr>
          <a:xfrm>
            <a:off x="0" y="339804"/>
            <a:ext cx="5410200" cy="646331"/>
          </a:xfrm>
          <a:prstGeom prst="rect">
            <a:avLst/>
          </a:prstGeom>
          <a:solidFill>
            <a:srgbClr val="7F7F7F">
              <a:alpha val="40000"/>
            </a:srgbClr>
          </a:solidFill>
          <a:ln w="19050">
            <a:noFill/>
          </a:ln>
        </p:spPr>
        <p:txBody>
          <a:bodyPr wrap="square" lIns="91440" tIns="91440" rIns="0" bIns="91440" rtlCol="0">
            <a:spAutoFit/>
          </a:bodyPr>
          <a:lstStyle/>
          <a:p>
            <a:r>
              <a:rPr lang="en-US" sz="3000" b="1" cap="small" dirty="0" smtClean="0">
                <a:solidFill>
                  <a:srgbClr val="6C0017"/>
                </a:solidFill>
                <a:latin typeface="Gill Sans MT" pitchFamily="34" charset="0"/>
                <a:cs typeface="Arial" pitchFamily="34" charset="0"/>
              </a:rPr>
              <a:t>….And these two…..</a:t>
            </a:r>
            <a:endParaRPr lang="en-US" sz="3000" b="1" cap="small" dirty="0">
              <a:solidFill>
                <a:srgbClr val="6C0017"/>
              </a:solidFill>
              <a:latin typeface="Gill Sans MT"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54038" y="1219200"/>
            <a:ext cx="3636962" cy="4800600"/>
          </a:xfrm>
          <a:prstGeom prst="rect">
            <a:avLst/>
          </a:prstGeom>
          <a:noFill/>
          <a:ln/>
        </p:spPr>
        <p:txBody>
          <a:bodyPr lIns="91425" tIns="45713" rIns="91425" bIns="45713"/>
          <a:lstStyle/>
          <a:p>
            <a:pPr algn="l">
              <a:lnSpc>
                <a:spcPct val="130000"/>
              </a:lnSpc>
              <a:buClr>
                <a:srgbClr val="4D4D4D"/>
              </a:buClr>
              <a:buSzPct val="100000"/>
              <a:defRPr/>
            </a:pPr>
            <a:r>
              <a:rPr lang="en-US" sz="2000" b="1" kern="0" dirty="0" smtClean="0">
                <a:solidFill>
                  <a:srgbClr val="333333"/>
                </a:solidFill>
                <a:latin typeface="+mn-lt"/>
                <a:sym typeface="Gill Sans Light" charset="0"/>
              </a:rPr>
              <a:t>Innovation</a:t>
            </a:r>
            <a:r>
              <a:rPr lang="en-US" sz="2000" kern="0" dirty="0" smtClean="0">
                <a:solidFill>
                  <a:srgbClr val="333333"/>
                </a:solidFill>
                <a:latin typeface="+mn-lt"/>
                <a:sym typeface="Gill Sans Light" charset="0"/>
              </a:rPr>
              <a:t> to develop </a:t>
            </a:r>
            <a:br>
              <a:rPr lang="en-US" sz="2000" kern="0" dirty="0" smtClean="0">
                <a:solidFill>
                  <a:srgbClr val="333333"/>
                </a:solidFill>
                <a:latin typeface="+mn-lt"/>
                <a:sym typeface="Gill Sans Light" charset="0"/>
              </a:rPr>
            </a:br>
            <a:r>
              <a:rPr lang="en-US" sz="2000" i="1" kern="0" dirty="0" smtClean="0">
                <a:solidFill>
                  <a:srgbClr val="C00000"/>
                </a:solidFill>
                <a:latin typeface="+mn-lt"/>
                <a:sym typeface="Gill Sans Light" charset="0"/>
              </a:rPr>
              <a:t>next generation renewable energy systems </a:t>
            </a:r>
            <a:r>
              <a:rPr lang="en-US" sz="2000" kern="0" dirty="0" smtClean="0">
                <a:solidFill>
                  <a:srgbClr val="333333"/>
                </a:solidFill>
                <a:latin typeface="+mn-lt"/>
                <a:sym typeface="Gill Sans Light" charset="0"/>
              </a:rPr>
              <a:t>with…</a:t>
            </a:r>
          </a:p>
          <a:p>
            <a:pPr algn="l">
              <a:lnSpc>
                <a:spcPct val="130000"/>
              </a:lnSpc>
              <a:buClr>
                <a:srgbClr val="4D4D4D"/>
              </a:buClr>
              <a:buSzPct val="100000"/>
              <a:defRPr/>
            </a:pPr>
            <a:endParaRPr lang="en-US" sz="2000" kern="0" dirty="0" smtClean="0">
              <a:solidFill>
                <a:srgbClr val="333333"/>
              </a:solidFill>
              <a:latin typeface="+mn-lt"/>
              <a:sym typeface="Gill Sans Light" charset="0"/>
            </a:endParaRPr>
          </a:p>
          <a:p>
            <a:pPr marL="168275" indent="-168275" algn="l">
              <a:lnSpc>
                <a:spcPct val="130000"/>
              </a:lnSpc>
              <a:buClr>
                <a:srgbClr val="4D4D4D"/>
              </a:buClr>
              <a:buSzPct val="100000"/>
              <a:buFont typeface="Arial" pitchFamily="34" charset="0"/>
              <a:buChar char="•"/>
              <a:defRPr/>
            </a:pPr>
            <a:r>
              <a:rPr lang="en-US" sz="2000" b="1" kern="0" dirty="0" smtClean="0">
                <a:solidFill>
                  <a:srgbClr val="333333"/>
                </a:solidFill>
                <a:latin typeface="+mn-lt"/>
                <a:sym typeface="Gill Sans Light" charset="0"/>
              </a:rPr>
              <a:t>Economic</a:t>
            </a:r>
            <a:r>
              <a:rPr lang="en-US" sz="2000" kern="0" dirty="0" smtClean="0">
                <a:solidFill>
                  <a:srgbClr val="333333"/>
                </a:solidFill>
                <a:latin typeface="+mn-lt"/>
                <a:sym typeface="Gill Sans Light" charset="0"/>
              </a:rPr>
              <a:t> benefits</a:t>
            </a:r>
          </a:p>
          <a:p>
            <a:pPr marL="168275" indent="-168275" algn="l">
              <a:lnSpc>
                <a:spcPct val="130000"/>
              </a:lnSpc>
              <a:buClr>
                <a:srgbClr val="4D4D4D"/>
              </a:buClr>
              <a:buSzPct val="100000"/>
              <a:buFont typeface="Arial" pitchFamily="34" charset="0"/>
              <a:buChar char="•"/>
              <a:defRPr/>
            </a:pPr>
            <a:r>
              <a:rPr lang="en-US" sz="2000" b="1" kern="0" dirty="0" smtClean="0">
                <a:solidFill>
                  <a:srgbClr val="333333"/>
                </a:solidFill>
                <a:latin typeface="+mn-lt"/>
                <a:sym typeface="Gill Sans Light" charset="0"/>
              </a:rPr>
              <a:t>Energy security </a:t>
            </a:r>
            <a:r>
              <a:rPr lang="en-US" sz="2000" kern="0" dirty="0" smtClean="0">
                <a:solidFill>
                  <a:srgbClr val="333333"/>
                </a:solidFill>
                <a:latin typeface="+mn-lt"/>
                <a:sym typeface="Gill Sans Light" charset="0"/>
              </a:rPr>
              <a:t>benefits</a:t>
            </a:r>
          </a:p>
          <a:p>
            <a:pPr marL="168275" indent="-168275" algn="l">
              <a:lnSpc>
                <a:spcPct val="130000"/>
              </a:lnSpc>
              <a:buClr>
                <a:srgbClr val="4D4D4D"/>
              </a:buClr>
              <a:buSzPct val="100000"/>
              <a:buFont typeface="Arial" pitchFamily="34" charset="0"/>
              <a:buChar char="•"/>
              <a:defRPr/>
            </a:pPr>
            <a:r>
              <a:rPr lang="en-US" sz="2000" b="1" kern="0" dirty="0" smtClean="0">
                <a:solidFill>
                  <a:srgbClr val="333333"/>
                </a:solidFill>
                <a:latin typeface="+mn-lt"/>
                <a:sym typeface="Gill Sans Light" charset="0"/>
              </a:rPr>
              <a:t>Environmental</a:t>
            </a:r>
            <a:r>
              <a:rPr lang="en-US" sz="2000" kern="0" dirty="0" smtClean="0">
                <a:solidFill>
                  <a:srgbClr val="333333"/>
                </a:solidFill>
                <a:latin typeface="+mn-lt"/>
                <a:sym typeface="Gill Sans Light" charset="0"/>
              </a:rPr>
              <a:t> benefits</a:t>
            </a:r>
            <a:endParaRPr lang="en-US" sz="2000" kern="0" dirty="0">
              <a:solidFill>
                <a:srgbClr val="333333"/>
              </a:solidFill>
              <a:latin typeface="+mn-lt"/>
              <a:sym typeface="Gill Sans Light" charset="0"/>
            </a:endParaRPr>
          </a:p>
        </p:txBody>
      </p:sp>
      <p:pic>
        <p:nvPicPr>
          <p:cNvPr id="6" name="Picture 5" descr="Prairie_Sky_Landscape2"/>
          <p:cNvPicPr>
            <a:picLocks noChangeAspect="1" noChangeArrowheads="1"/>
          </p:cNvPicPr>
          <p:nvPr/>
        </p:nvPicPr>
        <p:blipFill>
          <a:blip r:embed="rId2" cstate="print"/>
          <a:srcRect/>
          <a:stretch>
            <a:fillRect/>
          </a:stretch>
        </p:blipFill>
        <p:spPr bwMode="auto">
          <a:xfrm>
            <a:off x="5551488" y="1125538"/>
            <a:ext cx="2212975" cy="4357687"/>
          </a:xfrm>
          <a:prstGeom prst="rect">
            <a:avLst/>
          </a:prstGeom>
          <a:noFill/>
          <a:ln w="9525">
            <a:solidFill>
              <a:srgbClr val="FFD600"/>
            </a:solidFill>
            <a:miter lim="800000"/>
            <a:headEnd/>
            <a:tailEnd/>
          </a:ln>
        </p:spPr>
      </p:pic>
      <p:pic>
        <p:nvPicPr>
          <p:cNvPr id="7" name="Picture 7" descr="morris turbine"/>
          <p:cNvPicPr>
            <a:picLocks noChangeAspect="1" noChangeArrowheads="1"/>
          </p:cNvPicPr>
          <p:nvPr/>
        </p:nvPicPr>
        <p:blipFill>
          <a:blip r:embed="rId3" cstate="print"/>
          <a:srcRect/>
          <a:stretch>
            <a:fillRect/>
          </a:stretch>
        </p:blipFill>
        <p:spPr bwMode="auto">
          <a:xfrm>
            <a:off x="4411663" y="3994150"/>
            <a:ext cx="1493837" cy="2114550"/>
          </a:xfrm>
          <a:prstGeom prst="rect">
            <a:avLst/>
          </a:prstGeom>
          <a:noFill/>
          <a:ln w="25400">
            <a:solidFill>
              <a:srgbClr val="E9D017"/>
            </a:solidFill>
            <a:miter lim="800000"/>
            <a:headEnd/>
            <a:tailEnd/>
          </a:ln>
        </p:spPr>
      </p:pic>
      <p:pic>
        <p:nvPicPr>
          <p:cNvPr id="8" name="Picture 8" descr="poster students"/>
          <p:cNvPicPr>
            <a:picLocks noChangeAspect="1" noChangeArrowheads="1"/>
          </p:cNvPicPr>
          <p:nvPr/>
        </p:nvPicPr>
        <p:blipFill>
          <a:blip r:embed="rId4" cstate="print"/>
          <a:srcRect/>
          <a:stretch>
            <a:fillRect/>
          </a:stretch>
        </p:blipFill>
        <p:spPr bwMode="auto">
          <a:xfrm>
            <a:off x="6929438" y="2036763"/>
            <a:ext cx="1370012" cy="2055812"/>
          </a:xfrm>
          <a:prstGeom prst="rect">
            <a:avLst/>
          </a:prstGeom>
          <a:noFill/>
          <a:ln w="9525">
            <a:solidFill>
              <a:srgbClr val="FFD600"/>
            </a:solidFill>
            <a:miter lim="800000"/>
            <a:headEnd/>
            <a:tailEnd/>
          </a:ln>
        </p:spPr>
      </p:pic>
      <p:pic>
        <p:nvPicPr>
          <p:cNvPr id="9" name="Picture 4" descr="Untitled-1"/>
          <p:cNvPicPr>
            <a:picLocks noChangeAspect="1" noChangeArrowheads="1"/>
          </p:cNvPicPr>
          <p:nvPr/>
        </p:nvPicPr>
        <p:blipFill>
          <a:blip r:embed="rId5" cstate="print"/>
          <a:srcRect/>
          <a:stretch>
            <a:fillRect/>
          </a:stretch>
        </p:blipFill>
        <p:spPr bwMode="auto">
          <a:xfrm>
            <a:off x="4732338" y="1406525"/>
            <a:ext cx="1403350" cy="2076450"/>
          </a:xfrm>
          <a:prstGeom prst="rect">
            <a:avLst/>
          </a:prstGeom>
          <a:noFill/>
          <a:ln w="9525">
            <a:solidFill>
              <a:srgbClr val="FFCC00"/>
            </a:solidFill>
            <a:miter lim="800000"/>
            <a:headEnd/>
            <a:tailEnd/>
          </a:ln>
        </p:spPr>
      </p:pic>
      <p:pic>
        <p:nvPicPr>
          <p:cNvPr id="10" name="Picture 8" descr="xcel"/>
          <p:cNvPicPr>
            <a:picLocks noChangeAspect="1" noChangeArrowheads="1"/>
          </p:cNvPicPr>
          <p:nvPr/>
        </p:nvPicPr>
        <p:blipFill>
          <a:blip r:embed="rId6" cstate="print"/>
          <a:srcRect/>
          <a:stretch>
            <a:fillRect/>
          </a:stretch>
        </p:blipFill>
        <p:spPr bwMode="auto">
          <a:xfrm>
            <a:off x="2057400" y="6248400"/>
            <a:ext cx="1628804" cy="312738"/>
          </a:xfrm>
          <a:prstGeom prst="rect">
            <a:avLst/>
          </a:prstGeom>
          <a:noFill/>
          <a:ln w="9525">
            <a:solidFill>
              <a:schemeClr val="bg1">
                <a:lumMod val="50000"/>
              </a:schemeClr>
            </a:solidFill>
            <a:miter lim="800000"/>
            <a:headEnd/>
            <a:tailEnd/>
          </a:ln>
        </p:spPr>
      </p:pic>
      <p:pic>
        <p:nvPicPr>
          <p:cNvPr id="11" name="Picture 10" descr="Minnesota State Capitol, 2005"/>
          <p:cNvPicPr>
            <a:picLocks noChangeAspect="1" noChangeArrowheads="1"/>
          </p:cNvPicPr>
          <p:nvPr/>
        </p:nvPicPr>
        <p:blipFill>
          <a:blip r:embed="rId7" cstate="print"/>
          <a:srcRect/>
          <a:stretch>
            <a:fillRect/>
          </a:stretch>
        </p:blipFill>
        <p:spPr bwMode="auto">
          <a:xfrm>
            <a:off x="152400" y="5229225"/>
            <a:ext cx="1905000" cy="1323975"/>
          </a:xfrm>
          <a:prstGeom prst="rect">
            <a:avLst/>
          </a:prstGeom>
          <a:noFill/>
          <a:ln w="9525">
            <a:solidFill>
              <a:schemeClr val="bg1">
                <a:lumMod val="50000"/>
              </a:schemeClr>
            </a:solidFill>
            <a:miter lim="800000"/>
            <a:headEnd/>
            <a:tailEnd/>
          </a:ln>
        </p:spPr>
      </p:pic>
      <p:sp>
        <p:nvSpPr>
          <p:cNvPr id="12" name="Rectangle 11"/>
          <p:cNvSpPr/>
          <p:nvPr/>
        </p:nvSpPr>
        <p:spPr>
          <a:xfrm>
            <a:off x="0" y="6553200"/>
            <a:ext cx="9144000" cy="3048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sp>
        <p:nvSpPr>
          <p:cNvPr id="14" name="TextBox 26"/>
          <p:cNvSpPr txBox="1"/>
          <p:nvPr/>
        </p:nvSpPr>
        <p:spPr>
          <a:xfrm>
            <a:off x="0" y="228600"/>
            <a:ext cx="9144000" cy="553998"/>
          </a:xfrm>
          <a:prstGeom prst="rect">
            <a:avLst/>
          </a:prstGeom>
          <a:solidFill>
            <a:srgbClr val="7F7F7F">
              <a:alpha val="40000"/>
            </a:srgbClr>
          </a:solidFill>
          <a:ln w="19050">
            <a:noFill/>
          </a:ln>
        </p:spPr>
        <p:txBody>
          <a:bodyPr wrap="square" lIns="91440" tIns="0" rIns="9144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en-US" sz="400" b="1" dirty="0" smtClean="0">
              <a:solidFill>
                <a:srgbClr val="7A0019"/>
              </a:solidFill>
              <a:latin typeface="Gill Sans MT" pitchFamily="34" charset="0"/>
              <a:cs typeface="Arial" pitchFamily="34" charset="0"/>
            </a:endParaRPr>
          </a:p>
          <a:p>
            <a:pPr algn="ctr" fontAlgn="auto">
              <a:spcBef>
                <a:spcPts val="0"/>
              </a:spcBef>
              <a:spcAft>
                <a:spcPts val="0"/>
              </a:spcAft>
              <a:defRPr/>
            </a:pPr>
            <a:r>
              <a:rPr lang="en-US" sz="2800" b="1" dirty="0" smtClean="0">
                <a:solidFill>
                  <a:srgbClr val="7A0019"/>
                </a:solidFill>
                <a:cs typeface="Arial" pitchFamily="34" charset="0"/>
              </a:rPr>
              <a:t>IREE established in 2003 around an important Mission</a:t>
            </a:r>
            <a:endParaRPr lang="en-US" sz="2000" b="1" dirty="0" smtClean="0">
              <a:solidFill>
                <a:srgbClr val="7A0019"/>
              </a:solidFill>
              <a:latin typeface="Gill Sans MT" pitchFamily="34" charset="0"/>
              <a:cs typeface="Arial" pitchFamily="34" charset="0"/>
            </a:endParaRPr>
          </a:p>
          <a:p>
            <a:pPr algn="ctr" fontAlgn="auto">
              <a:spcBef>
                <a:spcPts val="0"/>
              </a:spcBef>
              <a:spcAft>
                <a:spcPts val="0"/>
              </a:spcAft>
              <a:defRPr/>
            </a:pPr>
            <a:endParaRPr lang="en-US" sz="400" b="1" dirty="0">
              <a:solidFill>
                <a:srgbClr val="7A0019"/>
              </a:solidFill>
              <a:latin typeface="Gill Sans MT"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953000"/>
          </a:xfrm>
        </p:spPr>
        <p:txBody>
          <a:bodyPr>
            <a:normAutofit lnSpcReduction="10000"/>
          </a:bodyPr>
          <a:lstStyle/>
          <a:p>
            <a:r>
              <a:rPr lang="en-US" sz="2400" dirty="0" smtClean="0"/>
              <a:t>The Congress should…enact measures to increase domestic energy production and energy conservation – in order to reduce dependence on foreign oil. </a:t>
            </a:r>
          </a:p>
          <a:p>
            <a:endParaRPr lang="en-US" sz="2400" dirty="0" smtClean="0"/>
          </a:p>
          <a:p>
            <a:r>
              <a:rPr lang="en-US" sz="2400" dirty="0" smtClean="0"/>
              <a:t>We have it in our power to act right here, right now. I propose $6 billion in tax cuts and research and development to encourage innovations, renewable energy, fuel-efficient cars, and energy-efficient homes. </a:t>
            </a:r>
          </a:p>
          <a:p>
            <a:endParaRPr lang="en-US" sz="2400" dirty="0"/>
          </a:p>
        </p:txBody>
      </p:sp>
      <p:sp>
        <p:nvSpPr>
          <p:cNvPr id="4" name="TextBox 3"/>
          <p:cNvSpPr txBox="1"/>
          <p:nvPr/>
        </p:nvSpPr>
        <p:spPr>
          <a:xfrm>
            <a:off x="0" y="339804"/>
            <a:ext cx="5410200" cy="646331"/>
          </a:xfrm>
          <a:prstGeom prst="rect">
            <a:avLst/>
          </a:prstGeom>
          <a:solidFill>
            <a:srgbClr val="7F7F7F">
              <a:alpha val="40000"/>
            </a:srgbClr>
          </a:solidFill>
          <a:ln w="19050">
            <a:noFill/>
          </a:ln>
        </p:spPr>
        <p:txBody>
          <a:bodyPr wrap="square" lIns="91440" tIns="91440" rIns="0" bIns="91440" rtlCol="0">
            <a:spAutoFit/>
          </a:bodyPr>
          <a:lstStyle/>
          <a:p>
            <a:r>
              <a:rPr lang="en-US" sz="3000" b="1" cap="small" dirty="0" smtClean="0">
                <a:solidFill>
                  <a:srgbClr val="6C0017"/>
                </a:solidFill>
                <a:latin typeface="Gill Sans MT" pitchFamily="34" charset="0"/>
                <a:cs typeface="Arial" pitchFamily="34" charset="0"/>
              </a:rPr>
              <a:t>….And these two…..</a:t>
            </a:r>
            <a:endParaRPr lang="en-US" sz="3000" b="1" cap="small" dirty="0">
              <a:solidFill>
                <a:srgbClr val="6C0017"/>
              </a:solidFill>
              <a:latin typeface="Gill Sans MT" pitchFamily="34" charset="0"/>
              <a:cs typeface="Arial" pitchFamily="34" charset="0"/>
            </a:endParaRPr>
          </a:p>
        </p:txBody>
      </p:sp>
      <p:sp>
        <p:nvSpPr>
          <p:cNvPr id="5" name="Rectangle 4"/>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sp>
        <p:nvSpPr>
          <p:cNvPr id="7" name="TextBox 6"/>
          <p:cNvSpPr txBox="1"/>
          <p:nvPr/>
        </p:nvSpPr>
        <p:spPr>
          <a:xfrm>
            <a:off x="1295400" y="3195935"/>
            <a:ext cx="4572000" cy="461665"/>
          </a:xfrm>
          <a:prstGeom prst="rect">
            <a:avLst/>
          </a:prstGeom>
          <a:noFill/>
        </p:spPr>
        <p:txBody>
          <a:bodyPr wrap="square" rtlCol="0">
            <a:spAutoFit/>
          </a:bodyPr>
          <a:lstStyle/>
          <a:p>
            <a:r>
              <a:rPr lang="en-US" sz="2400" i="1" dirty="0" smtClean="0"/>
              <a:t>-President George H.W. Bush, 1990</a:t>
            </a:r>
            <a:endParaRPr lang="en-US" sz="2400" i="1" dirty="0"/>
          </a:p>
        </p:txBody>
      </p:sp>
      <p:sp>
        <p:nvSpPr>
          <p:cNvPr id="8" name="TextBox 7"/>
          <p:cNvSpPr txBox="1"/>
          <p:nvPr/>
        </p:nvSpPr>
        <p:spPr>
          <a:xfrm>
            <a:off x="1295400" y="6015335"/>
            <a:ext cx="3733800" cy="461665"/>
          </a:xfrm>
          <a:prstGeom prst="rect">
            <a:avLst/>
          </a:prstGeom>
          <a:noFill/>
        </p:spPr>
        <p:txBody>
          <a:bodyPr wrap="square" rtlCol="0">
            <a:spAutoFit/>
          </a:bodyPr>
          <a:lstStyle/>
          <a:p>
            <a:r>
              <a:rPr lang="en-US" sz="2400" i="1" dirty="0" smtClean="0"/>
              <a:t>-President Bill Clinton, 1998</a:t>
            </a:r>
            <a:endParaRPr lang="en-US" sz="2400" i="1" dirty="0"/>
          </a:p>
        </p:txBody>
      </p:sp>
      <p:pic>
        <p:nvPicPr>
          <p:cNvPr id="4098" name="Picture 2" descr="http://www.history.com/images/media/slideshow/george-bush/george-bush-tough.jpg"/>
          <p:cNvPicPr>
            <a:picLocks noChangeAspect="1" noChangeArrowheads="1"/>
          </p:cNvPicPr>
          <p:nvPr/>
        </p:nvPicPr>
        <p:blipFill>
          <a:blip r:embed="rId2" cstate="print"/>
          <a:srcRect/>
          <a:stretch>
            <a:fillRect/>
          </a:stretch>
        </p:blipFill>
        <p:spPr bwMode="auto">
          <a:xfrm>
            <a:off x="6041810" y="1600200"/>
            <a:ext cx="2797390" cy="1905000"/>
          </a:xfrm>
          <a:prstGeom prst="rect">
            <a:avLst/>
          </a:prstGeom>
          <a:noFill/>
        </p:spPr>
      </p:pic>
      <p:pic>
        <p:nvPicPr>
          <p:cNvPr id="4100" name="Picture 4" descr="http://www.history.com/images/media/slideshow/bill-clinton/bill-clinton-photo.jpg"/>
          <p:cNvPicPr>
            <a:picLocks noChangeAspect="1" noChangeArrowheads="1"/>
          </p:cNvPicPr>
          <p:nvPr/>
        </p:nvPicPr>
        <p:blipFill>
          <a:blip r:embed="rId3" cstate="print"/>
          <a:srcRect/>
          <a:stretch>
            <a:fillRect/>
          </a:stretch>
        </p:blipFill>
        <p:spPr bwMode="auto">
          <a:xfrm>
            <a:off x="5974485" y="4114800"/>
            <a:ext cx="2909286" cy="1981200"/>
          </a:xfrm>
          <a:prstGeom prst="rect">
            <a:avLst/>
          </a:prstGeom>
          <a:noFill/>
        </p:spPr>
      </p:pic>
      <p:sp>
        <p:nvSpPr>
          <p:cNvPr id="11" name="TextBox 10"/>
          <p:cNvSpPr txBox="1"/>
          <p:nvPr/>
        </p:nvSpPr>
        <p:spPr>
          <a:xfrm>
            <a:off x="7848600" y="6443990"/>
            <a:ext cx="1676400" cy="261610"/>
          </a:xfrm>
          <a:prstGeom prst="rect">
            <a:avLst/>
          </a:prstGeom>
          <a:noFill/>
        </p:spPr>
        <p:txBody>
          <a:bodyPr wrap="square" rtlCol="0">
            <a:spAutoFit/>
          </a:bodyPr>
          <a:lstStyle/>
          <a:p>
            <a:r>
              <a:rPr lang="en-US" sz="1100" dirty="0" smtClean="0"/>
              <a:t>Images: history.com</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5029200" cy="4525963"/>
          </a:xfrm>
        </p:spPr>
        <p:txBody>
          <a:bodyPr>
            <a:normAutofit fontScale="77500" lnSpcReduction="20000"/>
          </a:bodyPr>
          <a:lstStyle/>
          <a:p>
            <a:r>
              <a:rPr lang="en-US" dirty="0" smtClean="0"/>
              <a:t>We have got to do something about our dependence on oil – for two reasons. It provides an economic and national security risk…and…makes it harder to be wise stewards of the environment.</a:t>
            </a:r>
          </a:p>
          <a:p>
            <a:pPr>
              <a:buNone/>
            </a:pPr>
            <a:endParaRPr lang="en-US" sz="1400" dirty="0" smtClean="0"/>
          </a:p>
          <a:p>
            <a:r>
              <a:rPr lang="en-US" dirty="0" smtClean="0"/>
              <a:t>The time for action is now. This is a difficult period for millions of American families. Every extra dollar they have to spend because of high gas prices is one dollar less they can use to put food on the table or send a child to school…</a:t>
            </a:r>
          </a:p>
          <a:p>
            <a:endParaRPr lang="en-US" dirty="0"/>
          </a:p>
        </p:txBody>
      </p:sp>
      <p:sp>
        <p:nvSpPr>
          <p:cNvPr id="5" name="Rectangle 4"/>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sp>
        <p:nvSpPr>
          <p:cNvPr id="7" name="TextBox 6"/>
          <p:cNvSpPr txBox="1"/>
          <p:nvPr/>
        </p:nvSpPr>
        <p:spPr>
          <a:xfrm>
            <a:off x="1752600" y="6019800"/>
            <a:ext cx="4953000" cy="461665"/>
          </a:xfrm>
          <a:prstGeom prst="rect">
            <a:avLst/>
          </a:prstGeom>
          <a:noFill/>
        </p:spPr>
        <p:txBody>
          <a:bodyPr wrap="square" rtlCol="0">
            <a:spAutoFit/>
          </a:bodyPr>
          <a:lstStyle/>
          <a:p>
            <a:r>
              <a:rPr lang="en-US" sz="2400" i="1" dirty="0" smtClean="0"/>
              <a:t>-President George W Bush; 2007, 2008</a:t>
            </a:r>
            <a:endParaRPr lang="en-US" sz="2400" i="1" dirty="0"/>
          </a:p>
        </p:txBody>
      </p:sp>
      <p:pic>
        <p:nvPicPr>
          <p:cNvPr id="3074" name="Picture 2" descr="http://www.history.com/images/media/slideshow/george-w-bush/george-w-bush-color.jpg"/>
          <p:cNvPicPr>
            <a:picLocks noChangeAspect="1" noChangeArrowheads="1"/>
          </p:cNvPicPr>
          <p:nvPr/>
        </p:nvPicPr>
        <p:blipFill>
          <a:blip r:embed="rId2" cstate="print"/>
          <a:srcRect l="20100" r="11801"/>
          <a:stretch>
            <a:fillRect/>
          </a:stretch>
        </p:blipFill>
        <p:spPr bwMode="auto">
          <a:xfrm>
            <a:off x="5715000" y="2057400"/>
            <a:ext cx="3200400" cy="3200400"/>
          </a:xfrm>
          <a:prstGeom prst="rect">
            <a:avLst/>
          </a:prstGeom>
          <a:noFill/>
        </p:spPr>
      </p:pic>
      <p:sp>
        <p:nvSpPr>
          <p:cNvPr id="9" name="TextBox 8"/>
          <p:cNvSpPr txBox="1"/>
          <p:nvPr/>
        </p:nvSpPr>
        <p:spPr>
          <a:xfrm>
            <a:off x="7848600" y="6443990"/>
            <a:ext cx="1676400" cy="261610"/>
          </a:xfrm>
          <a:prstGeom prst="rect">
            <a:avLst/>
          </a:prstGeom>
          <a:noFill/>
        </p:spPr>
        <p:txBody>
          <a:bodyPr wrap="square" rtlCol="0">
            <a:spAutoFit/>
          </a:bodyPr>
          <a:lstStyle/>
          <a:p>
            <a:r>
              <a:rPr lang="en-US" sz="1100" dirty="0" smtClean="0"/>
              <a:t>Image: history.com</a:t>
            </a:r>
            <a:endParaRPr lang="en-US" sz="1100" dirty="0"/>
          </a:p>
        </p:txBody>
      </p:sp>
      <p:sp>
        <p:nvSpPr>
          <p:cNvPr id="10" name="TextBox 9"/>
          <p:cNvSpPr txBox="1"/>
          <p:nvPr/>
        </p:nvSpPr>
        <p:spPr>
          <a:xfrm>
            <a:off x="0" y="339804"/>
            <a:ext cx="5410200" cy="646331"/>
          </a:xfrm>
          <a:prstGeom prst="rect">
            <a:avLst/>
          </a:prstGeom>
          <a:solidFill>
            <a:srgbClr val="7F7F7F">
              <a:alpha val="40000"/>
            </a:srgbClr>
          </a:solidFill>
          <a:ln w="19050">
            <a:noFill/>
          </a:ln>
        </p:spPr>
        <p:txBody>
          <a:bodyPr wrap="square" lIns="91440" tIns="91440" rIns="0" bIns="91440" rtlCol="0">
            <a:spAutoFit/>
          </a:bodyPr>
          <a:lstStyle/>
          <a:p>
            <a:r>
              <a:rPr lang="en-US" sz="3000" b="1" cap="small" dirty="0" smtClean="0">
                <a:solidFill>
                  <a:srgbClr val="6C0017"/>
                </a:solidFill>
                <a:latin typeface="Gill Sans MT" pitchFamily="34" charset="0"/>
                <a:cs typeface="Arial" pitchFamily="34" charset="0"/>
              </a:rPr>
              <a:t>….And this one…..</a:t>
            </a:r>
            <a:endParaRPr lang="en-US" sz="3000" b="1" cap="small" dirty="0">
              <a:solidFill>
                <a:srgbClr val="6C0017"/>
              </a:solidFill>
              <a:latin typeface="Gill Sans MT"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957935"/>
            <a:ext cx="5334000" cy="2362202"/>
          </a:xfrm>
        </p:spPr>
        <p:txBody>
          <a:bodyPr>
            <a:normAutofit/>
          </a:bodyPr>
          <a:lstStyle/>
          <a:p>
            <a:r>
              <a:rPr lang="en-US" sz="2400" dirty="0" smtClean="0"/>
              <a:t>"As we recover from this recession, the transition to clean energy has the potential to grow our economy and create millions of jobs - but only if we accelerate that transition. Only if we seize the moment." </a:t>
            </a:r>
            <a:endParaRPr lang="en-US" sz="2200" dirty="0"/>
          </a:p>
        </p:txBody>
      </p:sp>
      <p:sp>
        <p:nvSpPr>
          <p:cNvPr id="5" name="Rectangle 4"/>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pic>
        <p:nvPicPr>
          <p:cNvPr id="8" name="Picture 2" descr="http://www.history.com/images/media/slideshow/barack-obama/barack-obama-color.jpg"/>
          <p:cNvPicPr>
            <a:picLocks noChangeAspect="1" noChangeArrowheads="1"/>
          </p:cNvPicPr>
          <p:nvPr/>
        </p:nvPicPr>
        <p:blipFill>
          <a:blip r:embed="rId2" cstate="print"/>
          <a:srcRect l="11406" r="6612"/>
          <a:stretch>
            <a:fillRect/>
          </a:stretch>
        </p:blipFill>
        <p:spPr bwMode="auto">
          <a:xfrm>
            <a:off x="5562600" y="1981200"/>
            <a:ext cx="3394228" cy="2819400"/>
          </a:xfrm>
          <a:prstGeom prst="rect">
            <a:avLst/>
          </a:prstGeom>
          <a:noFill/>
        </p:spPr>
      </p:pic>
      <p:sp>
        <p:nvSpPr>
          <p:cNvPr id="9" name="TextBox 8"/>
          <p:cNvSpPr txBox="1"/>
          <p:nvPr/>
        </p:nvSpPr>
        <p:spPr>
          <a:xfrm>
            <a:off x="457200" y="6243935"/>
            <a:ext cx="4191000" cy="461665"/>
          </a:xfrm>
          <a:prstGeom prst="rect">
            <a:avLst/>
          </a:prstGeom>
          <a:noFill/>
        </p:spPr>
        <p:txBody>
          <a:bodyPr wrap="square" rtlCol="0">
            <a:spAutoFit/>
          </a:bodyPr>
          <a:lstStyle/>
          <a:p>
            <a:r>
              <a:rPr lang="en-US" sz="2400" i="1" dirty="0" smtClean="0"/>
              <a:t>-President Barack Obama, 2012</a:t>
            </a:r>
            <a:endParaRPr lang="en-US" sz="2400" i="1" dirty="0"/>
          </a:p>
        </p:txBody>
      </p:sp>
      <p:sp>
        <p:nvSpPr>
          <p:cNvPr id="10" name="TextBox 9"/>
          <p:cNvSpPr txBox="1"/>
          <p:nvPr/>
        </p:nvSpPr>
        <p:spPr>
          <a:xfrm>
            <a:off x="7848600" y="6443990"/>
            <a:ext cx="1676400" cy="261610"/>
          </a:xfrm>
          <a:prstGeom prst="rect">
            <a:avLst/>
          </a:prstGeom>
          <a:noFill/>
        </p:spPr>
        <p:txBody>
          <a:bodyPr wrap="square" rtlCol="0">
            <a:spAutoFit/>
          </a:bodyPr>
          <a:lstStyle/>
          <a:p>
            <a:r>
              <a:rPr lang="en-US" sz="1100" dirty="0" smtClean="0"/>
              <a:t>Image: history.com</a:t>
            </a:r>
            <a:endParaRPr lang="en-US" sz="1100" dirty="0"/>
          </a:p>
        </p:txBody>
      </p:sp>
      <p:sp>
        <p:nvSpPr>
          <p:cNvPr id="11" name="TextBox 10"/>
          <p:cNvSpPr txBox="1"/>
          <p:nvPr/>
        </p:nvSpPr>
        <p:spPr>
          <a:xfrm>
            <a:off x="0" y="339804"/>
            <a:ext cx="5410200" cy="646331"/>
          </a:xfrm>
          <a:prstGeom prst="rect">
            <a:avLst/>
          </a:prstGeom>
          <a:solidFill>
            <a:srgbClr val="7F7F7F">
              <a:alpha val="40000"/>
            </a:srgbClr>
          </a:solidFill>
          <a:ln w="19050">
            <a:noFill/>
          </a:ln>
        </p:spPr>
        <p:txBody>
          <a:bodyPr wrap="square" lIns="91440" tIns="91440" rIns="0" bIns="91440" rtlCol="0">
            <a:spAutoFit/>
          </a:bodyPr>
          <a:lstStyle/>
          <a:p>
            <a:r>
              <a:rPr lang="en-US" sz="3000" b="1" cap="small" dirty="0" smtClean="0">
                <a:solidFill>
                  <a:srgbClr val="6C0017"/>
                </a:solidFill>
                <a:latin typeface="Gill Sans MT" pitchFamily="34" charset="0"/>
                <a:cs typeface="Arial" pitchFamily="34" charset="0"/>
              </a:rPr>
              <a:t>….And this one…..</a:t>
            </a:r>
            <a:endParaRPr lang="en-US" sz="3000" b="1" cap="small" dirty="0">
              <a:solidFill>
                <a:srgbClr val="6C0017"/>
              </a:solidFill>
              <a:latin typeface="Gill Sans MT" pitchFamily="34" charset="0"/>
              <a:cs typeface="Arial" pitchFamily="34" charset="0"/>
            </a:endParaRPr>
          </a:p>
        </p:txBody>
      </p:sp>
      <p:sp>
        <p:nvSpPr>
          <p:cNvPr id="13" name="Rectangle 12"/>
          <p:cNvSpPr/>
          <p:nvPr/>
        </p:nvSpPr>
        <p:spPr>
          <a:xfrm>
            <a:off x="152400" y="1143000"/>
            <a:ext cx="4572000" cy="2308324"/>
          </a:xfrm>
          <a:prstGeom prst="rect">
            <a:avLst/>
          </a:prstGeom>
        </p:spPr>
        <p:txBody>
          <a:bodyPr>
            <a:spAutoFit/>
          </a:bodyPr>
          <a:lstStyle/>
          <a:p>
            <a:pPr>
              <a:buFont typeface="Arial" pitchFamily="34" charset="0"/>
              <a:buChar char="•"/>
            </a:pPr>
            <a:r>
              <a:rPr lang="en-US" sz="2400" dirty="0" smtClean="0"/>
              <a:t> “That’s why I’ve called for an </a:t>
            </a:r>
          </a:p>
          <a:p>
            <a:r>
              <a:rPr lang="en-US" sz="2400" dirty="0" smtClean="0"/>
              <a:t>   investment of $15 billion a year </a:t>
            </a:r>
          </a:p>
          <a:p>
            <a:r>
              <a:rPr lang="en-US" sz="2400" dirty="0" smtClean="0"/>
              <a:t>   over 10 years. Our goal should</a:t>
            </a:r>
          </a:p>
          <a:p>
            <a:r>
              <a:rPr lang="en-US" sz="2400" dirty="0" smtClean="0"/>
              <a:t>   be, in 10 year’s time, we are free</a:t>
            </a:r>
          </a:p>
          <a:p>
            <a:r>
              <a:rPr lang="en-US" sz="2400" dirty="0" smtClean="0"/>
              <a:t>   of dependence on Middle </a:t>
            </a:r>
          </a:p>
          <a:p>
            <a:r>
              <a:rPr lang="en-US" sz="2400" dirty="0" smtClean="0"/>
              <a:t>   Eastern oil. And we can do it.”</a:t>
            </a:r>
            <a:endParaRPr lang="en-US" sz="2400" dirty="0"/>
          </a:p>
        </p:txBody>
      </p:sp>
      <p:sp>
        <p:nvSpPr>
          <p:cNvPr id="14" name="TextBox 13"/>
          <p:cNvSpPr txBox="1"/>
          <p:nvPr/>
        </p:nvSpPr>
        <p:spPr>
          <a:xfrm>
            <a:off x="457200" y="3505200"/>
            <a:ext cx="4191000" cy="461665"/>
          </a:xfrm>
          <a:prstGeom prst="rect">
            <a:avLst/>
          </a:prstGeom>
          <a:noFill/>
        </p:spPr>
        <p:txBody>
          <a:bodyPr wrap="square" rtlCol="0">
            <a:spAutoFit/>
          </a:bodyPr>
          <a:lstStyle/>
          <a:p>
            <a:r>
              <a:rPr lang="en-US" sz="2400" i="1" dirty="0" smtClean="0"/>
              <a:t>-President Barack Obama, 2008</a:t>
            </a:r>
            <a:endParaRPr lang="en-US" sz="2400" i="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914400" y="228600"/>
            <a:ext cx="7772400" cy="762000"/>
          </a:xfrm>
        </p:spPr>
        <p:txBody>
          <a:bodyPr/>
          <a:lstStyle/>
          <a:p>
            <a:pPr algn="l" eaLnBrk="1" hangingPunct="1"/>
            <a:r>
              <a:rPr lang="en-US" sz="2800" b="1" smtClean="0">
                <a:solidFill>
                  <a:srgbClr val="6C0017"/>
                </a:solidFill>
                <a:latin typeface="Arial" pitchFamily="34" charset="0"/>
                <a:cs typeface="Arial" pitchFamily="34" charset="0"/>
              </a:rPr>
              <a:t>IN CLOSING… </a:t>
            </a:r>
          </a:p>
        </p:txBody>
      </p:sp>
      <p:sp>
        <p:nvSpPr>
          <p:cNvPr id="83971" name="Rectangle 3"/>
          <p:cNvSpPr>
            <a:spLocks noGrp="1" noChangeArrowheads="1"/>
          </p:cNvSpPr>
          <p:nvPr>
            <p:ph type="subTitle" idx="1"/>
          </p:nvPr>
        </p:nvSpPr>
        <p:spPr>
          <a:xfrm>
            <a:off x="152400" y="1143000"/>
            <a:ext cx="5638800" cy="5257800"/>
          </a:xfrm>
        </p:spPr>
        <p:txBody>
          <a:bodyPr/>
          <a:lstStyle/>
          <a:p>
            <a:pPr marL="231775" indent="-171450" algn="l" eaLnBrk="1" hangingPunct="1">
              <a:lnSpc>
                <a:spcPct val="150000"/>
              </a:lnSpc>
            </a:pPr>
            <a:r>
              <a:rPr lang="en-US" sz="2500" smtClean="0">
                <a:solidFill>
                  <a:schemeClr val="tx1"/>
                </a:solidFill>
              </a:rPr>
              <a:t>  "Treat the earth well: it was </a:t>
            </a:r>
          </a:p>
          <a:p>
            <a:pPr marL="231775" indent="-171450" algn="l" eaLnBrk="1" hangingPunct="1">
              <a:lnSpc>
                <a:spcPct val="150000"/>
              </a:lnSpc>
            </a:pPr>
            <a:r>
              <a:rPr lang="en-US" sz="2500" smtClean="0">
                <a:solidFill>
                  <a:schemeClr val="tx1"/>
                </a:solidFill>
              </a:rPr>
              <a:t>  not given to you by your parents, </a:t>
            </a:r>
          </a:p>
          <a:p>
            <a:pPr marL="231775" indent="-171450" algn="l" eaLnBrk="1" hangingPunct="1">
              <a:lnSpc>
                <a:spcPct val="150000"/>
              </a:lnSpc>
            </a:pPr>
            <a:r>
              <a:rPr lang="en-US" sz="2500" smtClean="0">
                <a:solidFill>
                  <a:schemeClr val="tx1"/>
                </a:solidFill>
              </a:rPr>
              <a:t>  it was loaned to you by your children. </a:t>
            </a:r>
          </a:p>
          <a:p>
            <a:pPr marL="231775" indent="-171450" algn="l" eaLnBrk="1" hangingPunct="1">
              <a:lnSpc>
                <a:spcPct val="150000"/>
              </a:lnSpc>
            </a:pPr>
            <a:r>
              <a:rPr lang="en-US" sz="2500" smtClean="0">
                <a:solidFill>
                  <a:schemeClr val="tx1"/>
                </a:solidFill>
              </a:rPr>
              <a:t>  We do not inherit the Earth from our</a:t>
            </a:r>
          </a:p>
          <a:p>
            <a:pPr marL="231775" indent="-171450" algn="l" eaLnBrk="1" hangingPunct="1">
              <a:lnSpc>
                <a:spcPct val="150000"/>
              </a:lnSpc>
            </a:pPr>
            <a:r>
              <a:rPr lang="en-US" sz="2500" smtClean="0">
                <a:solidFill>
                  <a:schemeClr val="tx1"/>
                </a:solidFill>
              </a:rPr>
              <a:t>  Ancestors, we borrow it from our children." </a:t>
            </a:r>
            <a:br>
              <a:rPr lang="en-US" sz="2500" smtClean="0">
                <a:solidFill>
                  <a:schemeClr val="tx1"/>
                </a:solidFill>
              </a:rPr>
            </a:br>
            <a:r>
              <a:rPr lang="en-US" sz="2500" smtClean="0">
                <a:solidFill>
                  <a:schemeClr val="tx1"/>
                </a:solidFill>
              </a:rPr>
              <a:t>	     </a:t>
            </a:r>
            <a:r>
              <a:rPr lang="en-US" sz="2500" b="1" i="1" smtClean="0">
                <a:solidFill>
                  <a:schemeClr val="tx1"/>
                </a:solidFill>
              </a:rPr>
              <a:t>- Ancient Indian Proverb</a:t>
            </a:r>
          </a:p>
        </p:txBody>
      </p:sp>
      <p:pic>
        <p:nvPicPr>
          <p:cNvPr id="90117" name="Picture 5"/>
          <p:cNvPicPr>
            <a:picLocks noChangeAspect="1" noChangeArrowheads="1"/>
          </p:cNvPicPr>
          <p:nvPr/>
        </p:nvPicPr>
        <p:blipFill>
          <a:blip r:embed="rId3" cstate="print"/>
          <a:srcRect/>
          <a:stretch>
            <a:fillRect/>
          </a:stretch>
        </p:blipFill>
        <p:spPr bwMode="auto">
          <a:xfrm>
            <a:off x="6172200" y="2743200"/>
            <a:ext cx="2720975" cy="31242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90116" name="Picture 4" descr="stortell"/>
          <p:cNvPicPr>
            <a:picLocks noChangeAspect="1" noChangeArrowheads="1"/>
          </p:cNvPicPr>
          <p:nvPr/>
        </p:nvPicPr>
        <p:blipFill>
          <a:blip r:embed="rId4" cstate="print"/>
          <a:srcRect/>
          <a:stretch>
            <a:fillRect/>
          </a:stretch>
        </p:blipFill>
        <p:spPr bwMode="auto">
          <a:xfrm>
            <a:off x="5543550" y="1016000"/>
            <a:ext cx="3143250" cy="2032000"/>
          </a:xfrm>
          <a:prstGeom prst="rect">
            <a:avLst/>
          </a:prstGeom>
          <a:noFill/>
          <a:ln w="38100">
            <a:solidFill>
              <a:schemeClr val="bg2"/>
            </a:solidFill>
            <a:miter lim="800000"/>
            <a:headEnd/>
            <a:tailEnd/>
          </a:ln>
          <a:effectLst>
            <a:outerShdw blurRad="63500" sx="102000" sy="102000" algn="ctr" rotWithShape="0">
              <a:prstClr val="black">
                <a:alpha val="40000"/>
              </a:prstClr>
            </a:outerShdw>
          </a:effectLst>
        </p:spPr>
      </p:pic>
      <p:sp>
        <p:nvSpPr>
          <p:cNvPr id="10" name="Rectangle 9"/>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2400" y="76200"/>
            <a:ext cx="8839200" cy="1261884"/>
          </a:xfrm>
          <a:prstGeom prst="rect">
            <a:avLst/>
          </a:prstGeom>
          <a:noFill/>
        </p:spPr>
        <p:txBody>
          <a:bodyPr wrap="square">
            <a:spAutoFit/>
          </a:bodyPr>
          <a:lstStyle/>
          <a:p>
            <a:pPr algn="ctr" fontAlgn="auto">
              <a:lnSpc>
                <a:spcPct val="150000"/>
              </a:lnSpc>
              <a:spcBef>
                <a:spcPts val="0"/>
              </a:spcBef>
              <a:spcAft>
                <a:spcPts val="0"/>
              </a:spcAft>
              <a:defRPr/>
            </a:pPr>
            <a:r>
              <a:rPr lang="en-US" sz="3200" b="1" dirty="0">
                <a:solidFill>
                  <a:srgbClr val="7A0019"/>
                </a:solidFill>
                <a:latin typeface="+mn-lt"/>
              </a:rPr>
              <a:t>Thank </a:t>
            </a:r>
            <a:r>
              <a:rPr lang="en-US" sz="3200" b="1" dirty="0" smtClean="0">
                <a:solidFill>
                  <a:srgbClr val="7A0019"/>
                </a:solidFill>
                <a:latin typeface="+mn-lt"/>
              </a:rPr>
              <a:t>you</a:t>
            </a:r>
          </a:p>
          <a:p>
            <a:pPr algn="ctr" fontAlgn="auto">
              <a:spcBef>
                <a:spcPts val="0"/>
              </a:spcBef>
              <a:spcAft>
                <a:spcPts val="0"/>
              </a:spcAft>
              <a:defRPr/>
            </a:pPr>
            <a:r>
              <a:rPr lang="en-US" sz="2800" b="1" i="1" dirty="0">
                <a:solidFill>
                  <a:srgbClr val="7A0019"/>
                </a:solidFill>
              </a:rPr>
              <a:t>Initiative for Renewable </a:t>
            </a:r>
            <a:r>
              <a:rPr lang="en-US" sz="2800" b="1" i="1" dirty="0" smtClean="0">
                <a:solidFill>
                  <a:srgbClr val="7A0019"/>
                </a:solidFill>
              </a:rPr>
              <a:t>Energy &amp; </a:t>
            </a:r>
            <a:r>
              <a:rPr lang="en-US" sz="2800" b="1" i="1" dirty="0">
                <a:solidFill>
                  <a:srgbClr val="7A0019"/>
                </a:solidFill>
              </a:rPr>
              <a:t>the </a:t>
            </a:r>
            <a:r>
              <a:rPr lang="en-US" sz="2800" b="1" i="1" dirty="0" smtClean="0">
                <a:solidFill>
                  <a:srgbClr val="7A0019"/>
                </a:solidFill>
              </a:rPr>
              <a:t>Environment</a:t>
            </a:r>
            <a:endParaRPr lang="en-US" sz="2800" dirty="0">
              <a:solidFill>
                <a:schemeClr val="tx1">
                  <a:lumMod val="65000"/>
                  <a:lumOff val="35000"/>
                </a:schemeClr>
              </a:solidFill>
              <a:latin typeface="+mn-lt"/>
            </a:endParaRPr>
          </a:p>
        </p:txBody>
      </p:sp>
      <p:pic>
        <p:nvPicPr>
          <p:cNvPr id="84995" name="Picture 6" descr="ione_logo_NEW.png"/>
          <p:cNvPicPr>
            <a:picLocks noChangeAspect="1"/>
          </p:cNvPicPr>
          <p:nvPr/>
        </p:nvPicPr>
        <p:blipFill>
          <a:blip r:embed="rId2" cstate="print"/>
          <a:srcRect/>
          <a:stretch>
            <a:fillRect/>
          </a:stretch>
        </p:blipFill>
        <p:spPr bwMode="auto">
          <a:xfrm>
            <a:off x="7620000" y="5943600"/>
            <a:ext cx="1388926" cy="685800"/>
          </a:xfrm>
          <a:prstGeom prst="rect">
            <a:avLst/>
          </a:prstGeom>
          <a:noFill/>
          <a:ln w="9525">
            <a:noFill/>
            <a:miter lim="800000"/>
            <a:headEnd/>
            <a:tailEnd/>
          </a:ln>
        </p:spPr>
      </p:pic>
      <p:pic>
        <p:nvPicPr>
          <p:cNvPr id="84996" name="Picture 6" descr="boreal_crop3.jpg"/>
          <p:cNvPicPr>
            <a:picLocks noChangeAspect="1"/>
          </p:cNvPicPr>
          <p:nvPr/>
        </p:nvPicPr>
        <p:blipFill>
          <a:blip r:embed="rId3" cstate="print"/>
          <a:srcRect/>
          <a:stretch>
            <a:fillRect/>
          </a:stretch>
        </p:blipFill>
        <p:spPr bwMode="auto">
          <a:xfrm>
            <a:off x="0" y="2209800"/>
            <a:ext cx="9144000" cy="2741613"/>
          </a:xfrm>
          <a:prstGeom prst="rect">
            <a:avLst/>
          </a:prstGeom>
          <a:noFill/>
          <a:ln w="9525">
            <a:noFill/>
            <a:miter lim="800000"/>
            <a:headEnd/>
            <a:tailEnd/>
          </a:ln>
        </p:spPr>
      </p:pic>
      <p:sp>
        <p:nvSpPr>
          <p:cNvPr id="7" name="Rectangle 6"/>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sp>
        <p:nvSpPr>
          <p:cNvPr id="10" name="TextBox 9"/>
          <p:cNvSpPr txBox="1"/>
          <p:nvPr/>
        </p:nvSpPr>
        <p:spPr>
          <a:xfrm>
            <a:off x="0" y="5486400"/>
            <a:ext cx="5105400" cy="1200329"/>
          </a:xfrm>
          <a:prstGeom prst="rect">
            <a:avLst/>
          </a:prstGeom>
          <a:noFill/>
        </p:spPr>
        <p:txBody>
          <a:bodyPr wrap="square">
            <a:spAutoFit/>
          </a:bodyPr>
          <a:lstStyle/>
          <a:p>
            <a:pPr>
              <a:defRPr/>
            </a:pPr>
            <a:r>
              <a:rPr lang="en-US" b="1" dirty="0" smtClean="0">
                <a:solidFill>
                  <a:schemeClr val="tx1">
                    <a:lumMod val="65000"/>
                    <a:lumOff val="35000"/>
                  </a:schemeClr>
                </a:solidFill>
              </a:rPr>
              <a:t>Richard “Dick” </a:t>
            </a:r>
            <a:r>
              <a:rPr lang="en-US" b="1" dirty="0" err="1" smtClean="0">
                <a:solidFill>
                  <a:schemeClr val="tx1">
                    <a:lumMod val="65000"/>
                    <a:lumOff val="35000"/>
                  </a:schemeClr>
                </a:solidFill>
              </a:rPr>
              <a:t>Hemmingsen</a:t>
            </a:r>
            <a:r>
              <a:rPr lang="en-US" b="1" dirty="0" smtClean="0">
                <a:solidFill>
                  <a:schemeClr val="tx1">
                    <a:lumMod val="65000"/>
                    <a:lumOff val="35000"/>
                  </a:schemeClr>
                </a:solidFill>
              </a:rPr>
              <a:t>,</a:t>
            </a:r>
            <a:r>
              <a:rPr lang="en-US" dirty="0" smtClean="0">
                <a:solidFill>
                  <a:schemeClr val="tx1">
                    <a:lumMod val="65000"/>
                    <a:lumOff val="35000"/>
                  </a:schemeClr>
                </a:solidFill>
              </a:rPr>
              <a:t> Senior Fellow</a:t>
            </a:r>
            <a:endParaRPr lang="en-US" b="1" dirty="0" smtClean="0">
              <a:solidFill>
                <a:schemeClr val="tx1">
                  <a:lumMod val="65000"/>
                  <a:lumOff val="35000"/>
                </a:schemeClr>
              </a:solidFill>
            </a:endParaRPr>
          </a:p>
          <a:p>
            <a:pPr>
              <a:defRPr/>
            </a:pPr>
            <a:r>
              <a:rPr lang="en-US" dirty="0" smtClean="0">
                <a:solidFill>
                  <a:schemeClr val="tx1">
                    <a:lumMod val="65000"/>
                    <a:lumOff val="35000"/>
                  </a:schemeClr>
                </a:solidFill>
              </a:rPr>
              <a:t>612.625.2287</a:t>
            </a:r>
          </a:p>
          <a:p>
            <a:pPr>
              <a:defRPr/>
            </a:pPr>
            <a:r>
              <a:rPr lang="en-US" dirty="0" smtClean="0">
                <a:solidFill>
                  <a:schemeClr val="tx1">
                    <a:lumMod val="65000"/>
                    <a:lumOff val="35000"/>
                  </a:schemeClr>
                </a:solidFill>
              </a:rPr>
              <a:t>612.386.2339 (Cell)</a:t>
            </a:r>
          </a:p>
          <a:p>
            <a:pPr fontAlgn="auto">
              <a:spcBef>
                <a:spcPts val="0"/>
              </a:spcBef>
              <a:spcAft>
                <a:spcPts val="0"/>
              </a:spcAft>
              <a:defRPr/>
            </a:pPr>
            <a:r>
              <a:rPr lang="en-US" dirty="0" smtClean="0">
                <a:solidFill>
                  <a:schemeClr val="tx1">
                    <a:lumMod val="65000"/>
                    <a:lumOff val="35000"/>
                  </a:schemeClr>
                </a:solidFill>
                <a:latin typeface="+mn-lt"/>
                <a:hlinkClick r:id="rId4"/>
              </a:rPr>
              <a:t>hemmings@umn.edu</a:t>
            </a:r>
            <a:endParaRPr lang="en-US" dirty="0">
              <a:solidFill>
                <a:schemeClr val="tx1">
                  <a:lumMod val="65000"/>
                  <a:lumOff val="35000"/>
                </a:schemeClr>
              </a:solidFill>
              <a:latin typeface="+mn-lt"/>
            </a:endParaRPr>
          </a:p>
        </p:txBody>
      </p:sp>
      <p:sp>
        <p:nvSpPr>
          <p:cNvPr id="12" name="TextBox 11"/>
          <p:cNvSpPr txBox="1"/>
          <p:nvPr/>
        </p:nvSpPr>
        <p:spPr>
          <a:xfrm>
            <a:off x="0" y="1295400"/>
            <a:ext cx="9144000" cy="584775"/>
          </a:xfrm>
          <a:prstGeom prst="rect">
            <a:avLst/>
          </a:prstGeom>
          <a:noFill/>
        </p:spPr>
        <p:txBody>
          <a:bodyPr wrap="square" rtlCol="0">
            <a:spAutoFit/>
          </a:bodyPr>
          <a:lstStyle/>
          <a:p>
            <a:pPr algn="ctr" fontAlgn="auto">
              <a:spcBef>
                <a:spcPts val="0"/>
              </a:spcBef>
              <a:spcAft>
                <a:spcPts val="0"/>
              </a:spcAft>
              <a:defRPr/>
            </a:pPr>
            <a:r>
              <a:rPr lang="en-US" sz="3200" dirty="0" smtClean="0">
                <a:solidFill>
                  <a:schemeClr val="tx1">
                    <a:lumMod val="65000"/>
                    <a:lumOff val="35000"/>
                  </a:schemeClr>
                </a:solidFill>
                <a:hlinkClick r:id="rId5"/>
              </a:rPr>
              <a:t>iree.environment.umn.edu</a:t>
            </a:r>
            <a:endParaRPr lang="en-US" sz="3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3"/>
          <p:cNvSpPr>
            <a:spLocks noChangeArrowheads="1"/>
          </p:cNvSpPr>
          <p:nvPr/>
        </p:nvSpPr>
        <p:spPr bwMode="auto">
          <a:xfrm>
            <a:off x="1041400" y="2482850"/>
            <a:ext cx="1397000" cy="2774950"/>
          </a:xfrm>
          <a:prstGeom prst="roundRect">
            <a:avLst>
              <a:gd name="adj" fmla="val 16667"/>
            </a:avLst>
          </a:prstGeom>
          <a:solidFill>
            <a:srgbClr val="008000"/>
          </a:solidFill>
          <a:ln w="9525">
            <a:solidFill>
              <a:srgbClr val="008000"/>
            </a:solidFill>
            <a:round/>
            <a:headEnd/>
            <a:tailEnd/>
          </a:ln>
        </p:spPr>
        <p:txBody>
          <a:bodyPr wrap="none" lIns="93807" tIns="46904" rIns="93807" bIns="46904" anchor="ctr"/>
          <a:lstStyle/>
          <a:p>
            <a:endParaRPr lang="en-US" sz="1700" b="1">
              <a:latin typeface="Calibri" pitchFamily="34" charset="0"/>
            </a:endParaRPr>
          </a:p>
        </p:txBody>
      </p:sp>
      <p:sp>
        <p:nvSpPr>
          <p:cNvPr id="648196" name="Text Box 4"/>
          <p:cNvSpPr txBox="1">
            <a:spLocks noChangeArrowheads="1"/>
          </p:cNvSpPr>
          <p:nvPr/>
        </p:nvSpPr>
        <p:spPr bwMode="auto">
          <a:xfrm>
            <a:off x="1041400" y="3009384"/>
            <a:ext cx="1401763" cy="2172216"/>
          </a:xfrm>
          <a:prstGeom prst="rect">
            <a:avLst/>
          </a:prstGeom>
          <a:noFill/>
          <a:ln w="9525">
            <a:noFill/>
            <a:miter lim="800000"/>
            <a:headEnd/>
            <a:tailEnd/>
          </a:ln>
        </p:spPr>
        <p:txBody>
          <a:bodyPr lIns="93807" tIns="46904" rIns="93807" bIns="46904">
            <a:spAutoFit/>
          </a:bodyPr>
          <a:lstStyle/>
          <a:p>
            <a:pPr algn="ctr"/>
            <a:r>
              <a:rPr lang="en-US" sz="1500" b="1" dirty="0" smtClean="0">
                <a:solidFill>
                  <a:srgbClr val="FFFF00"/>
                </a:solidFill>
                <a:latin typeface="Calibri" pitchFamily="34" charset="0"/>
              </a:rPr>
              <a:t>Energy </a:t>
            </a:r>
            <a:r>
              <a:rPr lang="en-US" sz="1500" b="1" dirty="0">
                <a:solidFill>
                  <a:srgbClr val="FFFF00"/>
                </a:solidFill>
                <a:latin typeface="Calibri" pitchFamily="34" charset="0"/>
              </a:rPr>
              <a:t>crops</a:t>
            </a:r>
          </a:p>
          <a:p>
            <a:pPr algn="ctr"/>
            <a:r>
              <a:rPr lang="en-US" sz="1500" b="1" dirty="0">
                <a:solidFill>
                  <a:srgbClr val="FFFF00"/>
                </a:solidFill>
                <a:latin typeface="Calibri" pitchFamily="34" charset="0"/>
              </a:rPr>
              <a:t>Woody biomass</a:t>
            </a:r>
          </a:p>
          <a:p>
            <a:pPr algn="ctr"/>
            <a:r>
              <a:rPr lang="en-US" sz="1500" b="1" dirty="0">
                <a:solidFill>
                  <a:srgbClr val="FFFF00"/>
                </a:solidFill>
                <a:latin typeface="Calibri" pitchFamily="34" charset="0"/>
              </a:rPr>
              <a:t>Prairie systems</a:t>
            </a:r>
          </a:p>
          <a:p>
            <a:pPr algn="ctr"/>
            <a:r>
              <a:rPr lang="en-US" sz="1500" b="1" dirty="0">
                <a:solidFill>
                  <a:srgbClr val="FFFF00"/>
                </a:solidFill>
                <a:latin typeface="Calibri" pitchFamily="34" charset="0"/>
              </a:rPr>
              <a:t>Microalgae</a:t>
            </a:r>
          </a:p>
          <a:p>
            <a:pPr algn="ctr"/>
            <a:r>
              <a:rPr lang="en-US" sz="1500" b="1" dirty="0">
                <a:solidFill>
                  <a:srgbClr val="FFFF00"/>
                </a:solidFill>
                <a:latin typeface="Calibri" pitchFamily="34" charset="0"/>
              </a:rPr>
              <a:t>Microbes</a:t>
            </a:r>
          </a:p>
          <a:p>
            <a:pPr algn="ctr"/>
            <a:r>
              <a:rPr lang="en-US" sz="1500" b="1" dirty="0">
                <a:solidFill>
                  <a:srgbClr val="FFFF00"/>
                </a:solidFill>
                <a:latin typeface="Calibri" pitchFamily="34" charset="0"/>
              </a:rPr>
              <a:t>Waste streams</a:t>
            </a:r>
          </a:p>
          <a:p>
            <a:pPr algn="ctr"/>
            <a:endParaRPr lang="en-US" sz="1500" b="1" dirty="0">
              <a:solidFill>
                <a:srgbClr val="FFFF00"/>
              </a:solidFill>
              <a:latin typeface="Calibri" pitchFamily="34" charset="0"/>
            </a:endParaRPr>
          </a:p>
          <a:p>
            <a:pPr algn="ctr"/>
            <a:endParaRPr lang="en-US" sz="1500" b="1" dirty="0">
              <a:solidFill>
                <a:srgbClr val="FFFF00"/>
              </a:solidFill>
              <a:latin typeface="Calibri" pitchFamily="34" charset="0"/>
            </a:endParaRPr>
          </a:p>
        </p:txBody>
      </p:sp>
      <p:sp>
        <p:nvSpPr>
          <p:cNvPr id="648197" name="AutoShape 5"/>
          <p:cNvSpPr>
            <a:spLocks noChangeArrowheads="1"/>
          </p:cNvSpPr>
          <p:nvPr/>
        </p:nvSpPr>
        <p:spPr bwMode="auto">
          <a:xfrm>
            <a:off x="3340100" y="2439988"/>
            <a:ext cx="2374900" cy="2817812"/>
          </a:xfrm>
          <a:prstGeom prst="diamond">
            <a:avLst/>
          </a:prstGeom>
          <a:noFill/>
          <a:ln w="38100">
            <a:solidFill>
              <a:srgbClr val="0000CC"/>
            </a:solidFill>
            <a:miter lim="800000"/>
            <a:headEnd/>
            <a:tailEnd/>
          </a:ln>
        </p:spPr>
        <p:txBody>
          <a:bodyPr wrap="none" lIns="93807" tIns="46904" rIns="93807" bIns="46904" anchor="ctr"/>
          <a:lstStyle/>
          <a:p>
            <a:endParaRPr lang="en-US">
              <a:latin typeface="Calibri" pitchFamily="34" charset="0"/>
            </a:endParaRPr>
          </a:p>
        </p:txBody>
      </p:sp>
      <p:sp>
        <p:nvSpPr>
          <p:cNvPr id="648198" name="Oval 6"/>
          <p:cNvSpPr>
            <a:spLocks noChangeArrowheads="1"/>
          </p:cNvSpPr>
          <p:nvPr/>
        </p:nvSpPr>
        <p:spPr bwMode="auto">
          <a:xfrm>
            <a:off x="3886200" y="2971800"/>
            <a:ext cx="1257300" cy="685800"/>
          </a:xfrm>
          <a:prstGeom prst="ellipse">
            <a:avLst/>
          </a:prstGeom>
          <a:solidFill>
            <a:srgbClr val="CCFF66"/>
          </a:solidFill>
          <a:ln w="9525">
            <a:solidFill>
              <a:schemeClr val="folHlink"/>
            </a:solidFill>
            <a:round/>
            <a:headEnd/>
            <a:tailEnd/>
          </a:ln>
        </p:spPr>
        <p:txBody>
          <a:bodyPr wrap="none" lIns="93807" tIns="46904" rIns="93807" bIns="46904" anchor="ctr"/>
          <a:lstStyle/>
          <a:p>
            <a:pPr algn="ctr"/>
            <a:r>
              <a:rPr lang="en-US" sz="1500" b="1" dirty="0" err="1">
                <a:solidFill>
                  <a:srgbClr val="008000"/>
                </a:solidFill>
                <a:latin typeface="Calibri" pitchFamily="34" charset="0"/>
              </a:rPr>
              <a:t>Biochem</a:t>
            </a:r>
            <a:endParaRPr lang="en-US" sz="1500" b="1" dirty="0">
              <a:solidFill>
                <a:srgbClr val="008000"/>
              </a:solidFill>
              <a:latin typeface="Calibri" pitchFamily="34" charset="0"/>
            </a:endParaRPr>
          </a:p>
        </p:txBody>
      </p:sp>
      <p:sp>
        <p:nvSpPr>
          <p:cNvPr id="648199" name="Oval 7"/>
          <p:cNvSpPr>
            <a:spLocks noChangeArrowheads="1"/>
          </p:cNvSpPr>
          <p:nvPr/>
        </p:nvSpPr>
        <p:spPr bwMode="auto">
          <a:xfrm>
            <a:off x="3848100" y="3963988"/>
            <a:ext cx="1257300" cy="684212"/>
          </a:xfrm>
          <a:prstGeom prst="ellipse">
            <a:avLst/>
          </a:prstGeom>
          <a:solidFill>
            <a:srgbClr val="FF0000"/>
          </a:solidFill>
          <a:ln w="9525">
            <a:solidFill>
              <a:schemeClr val="tx1"/>
            </a:solidFill>
            <a:round/>
            <a:headEnd/>
            <a:tailEnd/>
          </a:ln>
        </p:spPr>
        <p:txBody>
          <a:bodyPr wrap="none" lIns="93807" tIns="46904" rIns="93807" bIns="46904" anchor="ctr"/>
          <a:lstStyle/>
          <a:p>
            <a:pPr algn="ctr"/>
            <a:r>
              <a:rPr lang="en-US" sz="1500" b="1" dirty="0" err="1">
                <a:solidFill>
                  <a:srgbClr val="FFFF00"/>
                </a:solidFill>
                <a:latin typeface="Calibri" pitchFamily="34" charset="0"/>
              </a:rPr>
              <a:t>Thermochem</a:t>
            </a:r>
            <a:endParaRPr lang="en-US" sz="1500" b="1" dirty="0">
              <a:solidFill>
                <a:srgbClr val="FFFF00"/>
              </a:solidFill>
              <a:latin typeface="Calibri" pitchFamily="34" charset="0"/>
            </a:endParaRPr>
          </a:p>
        </p:txBody>
      </p:sp>
      <p:sp>
        <p:nvSpPr>
          <p:cNvPr id="648200" name="Oval 8"/>
          <p:cNvSpPr>
            <a:spLocks noChangeArrowheads="1"/>
          </p:cNvSpPr>
          <p:nvPr/>
        </p:nvSpPr>
        <p:spPr bwMode="auto">
          <a:xfrm>
            <a:off x="3848100" y="3429000"/>
            <a:ext cx="1257300" cy="685800"/>
          </a:xfrm>
          <a:prstGeom prst="ellipse">
            <a:avLst/>
          </a:prstGeom>
          <a:noFill/>
          <a:ln w="57150">
            <a:solidFill>
              <a:srgbClr val="01359D"/>
            </a:solidFill>
            <a:prstDash val="sysDot"/>
            <a:round/>
            <a:headEnd/>
            <a:tailEnd/>
          </a:ln>
        </p:spPr>
        <p:txBody>
          <a:bodyPr wrap="none" lIns="93807" tIns="46904" rIns="93807" bIns="46904" anchor="ctr"/>
          <a:lstStyle/>
          <a:p>
            <a:pPr algn="ctr"/>
            <a:r>
              <a:rPr lang="en-US" sz="1500" b="1" dirty="0">
                <a:solidFill>
                  <a:srgbClr val="01359D"/>
                </a:solidFill>
                <a:latin typeface="Calibri" pitchFamily="34" charset="0"/>
              </a:rPr>
              <a:t>Integrated</a:t>
            </a:r>
          </a:p>
        </p:txBody>
      </p:sp>
      <p:sp>
        <p:nvSpPr>
          <p:cNvPr id="648201" name="Oval 9"/>
          <p:cNvSpPr>
            <a:spLocks noChangeArrowheads="1"/>
          </p:cNvSpPr>
          <p:nvPr/>
        </p:nvSpPr>
        <p:spPr bwMode="auto">
          <a:xfrm>
            <a:off x="6627813" y="2514600"/>
            <a:ext cx="1677987" cy="2743200"/>
          </a:xfrm>
          <a:prstGeom prst="ellipse">
            <a:avLst/>
          </a:prstGeom>
          <a:solidFill>
            <a:srgbClr val="FFFF00"/>
          </a:solidFill>
          <a:ln w="38100">
            <a:solidFill>
              <a:srgbClr val="008000"/>
            </a:solidFill>
            <a:round/>
            <a:headEnd/>
            <a:tailEnd/>
          </a:ln>
        </p:spPr>
        <p:txBody>
          <a:bodyPr wrap="none" lIns="93807" tIns="46904" rIns="93807" bIns="46904" anchor="ctr"/>
          <a:lstStyle/>
          <a:p>
            <a:pPr algn="ctr"/>
            <a:r>
              <a:rPr lang="en-US" sz="1500" b="1" dirty="0" smtClean="0">
                <a:solidFill>
                  <a:srgbClr val="FF0000"/>
                </a:solidFill>
                <a:latin typeface="Calibri" pitchFamily="34" charset="0"/>
              </a:rPr>
              <a:t>e.g</a:t>
            </a:r>
            <a:r>
              <a:rPr lang="en-US" sz="1500" b="1" dirty="0">
                <a:solidFill>
                  <a:srgbClr val="FF0000"/>
                </a:solidFill>
                <a:latin typeface="Calibri" pitchFamily="34" charset="0"/>
              </a:rPr>
              <a:t>.</a:t>
            </a:r>
          </a:p>
          <a:p>
            <a:pPr algn="ctr"/>
            <a:r>
              <a:rPr lang="en-US" sz="1500" b="1" dirty="0">
                <a:solidFill>
                  <a:srgbClr val="FF0000"/>
                </a:solidFill>
                <a:latin typeface="Calibri" pitchFamily="34" charset="0"/>
              </a:rPr>
              <a:t>DME</a:t>
            </a:r>
          </a:p>
          <a:p>
            <a:pPr algn="ctr"/>
            <a:r>
              <a:rPr lang="en-US" sz="1500" b="1" dirty="0">
                <a:solidFill>
                  <a:srgbClr val="FF0000"/>
                </a:solidFill>
                <a:latin typeface="Calibri" pitchFamily="34" charset="0"/>
              </a:rPr>
              <a:t>Methanol</a:t>
            </a:r>
          </a:p>
          <a:p>
            <a:pPr algn="ctr"/>
            <a:r>
              <a:rPr lang="en-US" sz="1500" b="1" dirty="0">
                <a:solidFill>
                  <a:srgbClr val="FF0000"/>
                </a:solidFill>
                <a:latin typeface="Calibri" pitchFamily="34" charset="0"/>
              </a:rPr>
              <a:t>Green diesel</a:t>
            </a:r>
          </a:p>
          <a:p>
            <a:pPr algn="ctr"/>
            <a:r>
              <a:rPr lang="en-US" sz="1500" b="1" dirty="0" err="1">
                <a:solidFill>
                  <a:srgbClr val="FF0000"/>
                </a:solidFill>
                <a:latin typeface="Calibri" pitchFamily="34" charset="0"/>
              </a:rPr>
              <a:t>Butanol</a:t>
            </a:r>
            <a:endParaRPr lang="en-US" sz="1500" b="1" dirty="0">
              <a:solidFill>
                <a:srgbClr val="FF0000"/>
              </a:solidFill>
              <a:latin typeface="Calibri" pitchFamily="34" charset="0"/>
            </a:endParaRPr>
          </a:p>
          <a:p>
            <a:pPr algn="ctr"/>
            <a:r>
              <a:rPr lang="en-US" sz="1500" b="1" dirty="0" err="1">
                <a:solidFill>
                  <a:srgbClr val="FF0000"/>
                </a:solidFill>
                <a:latin typeface="Calibri" pitchFamily="34" charset="0"/>
              </a:rPr>
              <a:t>Alkanes</a:t>
            </a:r>
            <a:endParaRPr lang="en-US" sz="1500" b="1" dirty="0">
              <a:solidFill>
                <a:srgbClr val="FF0000"/>
              </a:solidFill>
              <a:latin typeface="Calibri" pitchFamily="34" charset="0"/>
            </a:endParaRPr>
          </a:p>
          <a:p>
            <a:pPr algn="ctr"/>
            <a:r>
              <a:rPr lang="en-US" sz="1500" b="1" dirty="0">
                <a:solidFill>
                  <a:srgbClr val="FF0000"/>
                </a:solidFill>
                <a:latin typeface="Calibri" pitchFamily="34" charset="0"/>
              </a:rPr>
              <a:t>Polymers</a:t>
            </a:r>
          </a:p>
          <a:p>
            <a:pPr algn="ctr"/>
            <a:r>
              <a:rPr lang="en-US" sz="1500" b="1" dirty="0">
                <a:solidFill>
                  <a:srgbClr val="FF0000"/>
                </a:solidFill>
                <a:latin typeface="Calibri" pitchFamily="34" charset="0"/>
              </a:rPr>
              <a:t>Bldg </a:t>
            </a:r>
            <a:r>
              <a:rPr lang="en-US" sz="1500" b="1" dirty="0" err="1">
                <a:solidFill>
                  <a:srgbClr val="FF0000"/>
                </a:solidFill>
                <a:latin typeface="Calibri" pitchFamily="34" charset="0"/>
              </a:rPr>
              <a:t>matls</a:t>
            </a:r>
            <a:endParaRPr lang="en-US" sz="1500" b="1" dirty="0">
              <a:solidFill>
                <a:srgbClr val="FF0000"/>
              </a:solidFill>
              <a:latin typeface="Calibri" pitchFamily="34" charset="0"/>
            </a:endParaRPr>
          </a:p>
          <a:p>
            <a:pPr algn="ctr"/>
            <a:r>
              <a:rPr lang="en-US" sz="1500" b="1" dirty="0">
                <a:solidFill>
                  <a:srgbClr val="FF0000"/>
                </a:solidFill>
                <a:latin typeface="Calibri" pitchFamily="34" charset="0"/>
              </a:rPr>
              <a:t>Power</a:t>
            </a:r>
          </a:p>
          <a:p>
            <a:pPr algn="ctr"/>
            <a:endParaRPr lang="en-US" b="1" dirty="0">
              <a:solidFill>
                <a:srgbClr val="FF0000"/>
              </a:solidFill>
              <a:latin typeface="Calibri" pitchFamily="34" charset="0"/>
            </a:endParaRPr>
          </a:p>
        </p:txBody>
      </p:sp>
      <p:sp>
        <p:nvSpPr>
          <p:cNvPr id="11274" name="Text Box 10"/>
          <p:cNvSpPr txBox="1">
            <a:spLocks noChangeArrowheads="1"/>
          </p:cNvSpPr>
          <p:nvPr/>
        </p:nvSpPr>
        <p:spPr bwMode="auto">
          <a:xfrm>
            <a:off x="914400" y="1601788"/>
            <a:ext cx="1656386" cy="617944"/>
          </a:xfrm>
          <a:prstGeom prst="rect">
            <a:avLst/>
          </a:prstGeom>
          <a:noFill/>
          <a:ln w="9525">
            <a:noFill/>
            <a:miter lim="800000"/>
            <a:headEnd/>
            <a:tailEnd/>
          </a:ln>
        </p:spPr>
        <p:txBody>
          <a:bodyPr wrap="none" lIns="93807" tIns="46904" rIns="93807" bIns="46904">
            <a:spAutoFit/>
          </a:bodyPr>
          <a:lstStyle/>
          <a:p>
            <a:pPr algn="ctr"/>
            <a:r>
              <a:rPr lang="en-US" sz="1700" b="1" dirty="0">
                <a:solidFill>
                  <a:srgbClr val="008000"/>
                </a:solidFill>
                <a:latin typeface="Calibri" pitchFamily="34" charset="0"/>
              </a:rPr>
              <a:t>Next-generation</a:t>
            </a:r>
          </a:p>
          <a:p>
            <a:pPr algn="ctr"/>
            <a:r>
              <a:rPr lang="en-US" sz="1700" b="1" dirty="0">
                <a:solidFill>
                  <a:srgbClr val="008000"/>
                </a:solidFill>
                <a:latin typeface="Calibri" pitchFamily="34" charset="0"/>
              </a:rPr>
              <a:t> </a:t>
            </a:r>
            <a:r>
              <a:rPr lang="en-US" sz="1700" b="1" dirty="0" err="1">
                <a:solidFill>
                  <a:srgbClr val="008000"/>
                </a:solidFill>
                <a:latin typeface="Calibri" pitchFamily="34" charset="0"/>
              </a:rPr>
              <a:t>feedstocks</a:t>
            </a:r>
            <a:endParaRPr lang="en-US" sz="1700" b="1" dirty="0">
              <a:solidFill>
                <a:srgbClr val="008000"/>
              </a:solidFill>
              <a:latin typeface="Calibri" pitchFamily="34" charset="0"/>
            </a:endParaRPr>
          </a:p>
        </p:txBody>
      </p:sp>
      <p:sp>
        <p:nvSpPr>
          <p:cNvPr id="648203" name="Text Box 11"/>
          <p:cNvSpPr txBox="1">
            <a:spLocks noChangeArrowheads="1"/>
          </p:cNvSpPr>
          <p:nvPr/>
        </p:nvSpPr>
        <p:spPr bwMode="auto">
          <a:xfrm>
            <a:off x="3544669" y="1601788"/>
            <a:ext cx="1932424" cy="617944"/>
          </a:xfrm>
          <a:prstGeom prst="rect">
            <a:avLst/>
          </a:prstGeom>
          <a:noFill/>
          <a:ln w="9525">
            <a:noFill/>
            <a:miter lim="800000"/>
            <a:headEnd/>
            <a:tailEnd/>
          </a:ln>
        </p:spPr>
        <p:txBody>
          <a:bodyPr wrap="none" lIns="93807" tIns="46904" rIns="93807" bIns="46904">
            <a:spAutoFit/>
          </a:bodyPr>
          <a:lstStyle/>
          <a:p>
            <a:pPr algn="ctr"/>
            <a:r>
              <a:rPr lang="en-US" sz="1700" b="1" dirty="0">
                <a:solidFill>
                  <a:srgbClr val="0000CC"/>
                </a:solidFill>
                <a:latin typeface="Calibri" pitchFamily="34" charset="0"/>
              </a:rPr>
              <a:t>Next-generation</a:t>
            </a:r>
          </a:p>
          <a:p>
            <a:pPr algn="ctr"/>
            <a:r>
              <a:rPr lang="en-US" sz="1700" b="1" dirty="0">
                <a:solidFill>
                  <a:srgbClr val="0000CC"/>
                </a:solidFill>
                <a:latin typeface="Calibri" pitchFamily="34" charset="0"/>
              </a:rPr>
              <a:t>conversion systems</a:t>
            </a:r>
          </a:p>
        </p:txBody>
      </p:sp>
      <p:sp>
        <p:nvSpPr>
          <p:cNvPr id="648204" name="Text Box 12"/>
          <p:cNvSpPr txBox="1">
            <a:spLocks noChangeArrowheads="1"/>
          </p:cNvSpPr>
          <p:nvPr/>
        </p:nvSpPr>
        <p:spPr bwMode="auto">
          <a:xfrm>
            <a:off x="6629400" y="1600200"/>
            <a:ext cx="1656386" cy="617944"/>
          </a:xfrm>
          <a:prstGeom prst="rect">
            <a:avLst/>
          </a:prstGeom>
          <a:noFill/>
          <a:ln w="9525">
            <a:noFill/>
            <a:miter lim="800000"/>
            <a:headEnd/>
            <a:tailEnd/>
          </a:ln>
        </p:spPr>
        <p:txBody>
          <a:bodyPr wrap="none" lIns="93807" tIns="46904" rIns="93807" bIns="46904">
            <a:spAutoFit/>
          </a:bodyPr>
          <a:lstStyle/>
          <a:p>
            <a:pPr algn="ctr"/>
            <a:r>
              <a:rPr lang="en-US" sz="1700" b="1" dirty="0">
                <a:solidFill>
                  <a:srgbClr val="FF0000"/>
                </a:solidFill>
                <a:latin typeface="Calibri" pitchFamily="34" charset="0"/>
              </a:rPr>
              <a:t>Next-generation</a:t>
            </a:r>
          </a:p>
          <a:p>
            <a:pPr algn="ctr"/>
            <a:r>
              <a:rPr lang="en-US" sz="1700" b="1" dirty="0">
                <a:solidFill>
                  <a:srgbClr val="FF0000"/>
                </a:solidFill>
                <a:latin typeface="Calibri" pitchFamily="34" charset="0"/>
              </a:rPr>
              <a:t>Fuels/products</a:t>
            </a:r>
          </a:p>
        </p:txBody>
      </p:sp>
      <p:sp>
        <p:nvSpPr>
          <p:cNvPr id="648205" name="AutoShape 13"/>
          <p:cNvSpPr>
            <a:spLocks noChangeArrowheads="1"/>
          </p:cNvSpPr>
          <p:nvPr/>
        </p:nvSpPr>
        <p:spPr bwMode="auto">
          <a:xfrm>
            <a:off x="2571750" y="3582988"/>
            <a:ext cx="627063" cy="484187"/>
          </a:xfrm>
          <a:prstGeom prst="leftRightArrow">
            <a:avLst>
              <a:gd name="adj1" fmla="val 50000"/>
              <a:gd name="adj2" fmla="val 25902"/>
            </a:avLst>
          </a:prstGeom>
          <a:solidFill>
            <a:srgbClr val="008000"/>
          </a:solidFill>
          <a:ln w="9525">
            <a:solidFill>
              <a:schemeClr val="tx1"/>
            </a:solidFill>
            <a:miter lim="800000"/>
            <a:headEnd/>
            <a:tailEnd/>
          </a:ln>
        </p:spPr>
        <p:txBody>
          <a:bodyPr wrap="none" lIns="93807" tIns="46904" rIns="93807" bIns="46904" anchor="ctr"/>
          <a:lstStyle/>
          <a:p>
            <a:endParaRPr lang="en-US">
              <a:latin typeface="Calibri" pitchFamily="34" charset="0"/>
            </a:endParaRPr>
          </a:p>
        </p:txBody>
      </p:sp>
      <p:sp>
        <p:nvSpPr>
          <p:cNvPr id="648206" name="AutoShape 14"/>
          <p:cNvSpPr>
            <a:spLocks noChangeArrowheads="1"/>
          </p:cNvSpPr>
          <p:nvPr/>
        </p:nvSpPr>
        <p:spPr bwMode="auto">
          <a:xfrm>
            <a:off x="5848350" y="3582988"/>
            <a:ext cx="628650" cy="484187"/>
          </a:xfrm>
          <a:prstGeom prst="leftRightArrow">
            <a:avLst>
              <a:gd name="adj1" fmla="val 50000"/>
              <a:gd name="adj2" fmla="val 25967"/>
            </a:avLst>
          </a:prstGeom>
          <a:solidFill>
            <a:srgbClr val="FFFF00"/>
          </a:solidFill>
          <a:ln w="9525">
            <a:solidFill>
              <a:schemeClr val="tx1"/>
            </a:solidFill>
            <a:miter lim="800000"/>
            <a:headEnd/>
            <a:tailEnd/>
          </a:ln>
        </p:spPr>
        <p:txBody>
          <a:bodyPr wrap="none" lIns="93807" tIns="46904" rIns="93807" bIns="46904" anchor="ctr"/>
          <a:lstStyle/>
          <a:p>
            <a:endParaRPr lang="en-US">
              <a:latin typeface="Calibri" pitchFamily="34" charset="0"/>
            </a:endParaRPr>
          </a:p>
        </p:txBody>
      </p:sp>
      <p:sp>
        <p:nvSpPr>
          <p:cNvPr id="648207" name="AutoShape 15"/>
          <p:cNvSpPr>
            <a:spLocks noChangeArrowheads="1"/>
          </p:cNvSpPr>
          <p:nvPr/>
        </p:nvSpPr>
        <p:spPr bwMode="auto">
          <a:xfrm>
            <a:off x="1066800" y="5257800"/>
            <a:ext cx="7086600" cy="685800"/>
          </a:xfrm>
          <a:prstGeom prst="roundRect">
            <a:avLst>
              <a:gd name="adj" fmla="val 16667"/>
            </a:avLst>
          </a:prstGeom>
          <a:solidFill>
            <a:srgbClr val="CCFFCC"/>
          </a:solidFill>
          <a:ln w="9525">
            <a:solidFill>
              <a:schemeClr val="tx1"/>
            </a:solidFill>
            <a:round/>
            <a:headEnd/>
            <a:tailEnd/>
          </a:ln>
        </p:spPr>
        <p:txBody>
          <a:bodyPr wrap="none" lIns="93807" tIns="46904" rIns="93807" bIns="46904" anchor="ctr"/>
          <a:lstStyle/>
          <a:p>
            <a:pPr algn="ctr"/>
            <a:r>
              <a:rPr lang="en-US" sz="1700" b="1" dirty="0">
                <a:latin typeface="Calibri" pitchFamily="34" charset="0"/>
              </a:rPr>
              <a:t>Policy, Economics and Ecosystems</a:t>
            </a:r>
          </a:p>
          <a:p>
            <a:pPr algn="ctr"/>
            <a:r>
              <a:rPr lang="en-US" sz="1700" b="1" dirty="0">
                <a:latin typeface="Calibri" pitchFamily="34" charset="0"/>
              </a:rPr>
              <a:t> </a:t>
            </a:r>
            <a:r>
              <a:rPr lang="en-US" sz="1700" dirty="0">
                <a:latin typeface="Calibri" pitchFamily="34" charset="0"/>
              </a:rPr>
              <a:t>(including CO</a:t>
            </a:r>
            <a:r>
              <a:rPr lang="en-US" sz="1700" baseline="-25000" dirty="0">
                <a:latin typeface="Calibri" pitchFamily="34" charset="0"/>
              </a:rPr>
              <a:t>2</a:t>
            </a:r>
            <a:r>
              <a:rPr lang="en-US" sz="1700" dirty="0">
                <a:latin typeface="Calibri" pitchFamily="34" charset="0"/>
              </a:rPr>
              <a:t> sequestration/GHG reductions)</a:t>
            </a:r>
          </a:p>
        </p:txBody>
      </p:sp>
      <p:sp>
        <p:nvSpPr>
          <p:cNvPr id="19" name="TextBox 18"/>
          <p:cNvSpPr txBox="1"/>
          <p:nvPr/>
        </p:nvSpPr>
        <p:spPr>
          <a:xfrm>
            <a:off x="0" y="304800"/>
            <a:ext cx="9144000" cy="1046440"/>
          </a:xfrm>
          <a:prstGeom prst="rect">
            <a:avLst/>
          </a:prstGeom>
          <a:solidFill>
            <a:srgbClr val="7F7F7F">
              <a:alpha val="40000"/>
            </a:srgbClr>
          </a:solidFill>
          <a:ln w="19050">
            <a:noFill/>
          </a:ln>
        </p:spPr>
        <p:txBody>
          <a:bodyPr wrap="square" lIns="91440" tIns="91440" rIns="0" bIns="91440" rtlCol="0">
            <a:spAutoFit/>
          </a:bodyPr>
          <a:lstStyle/>
          <a:p>
            <a:pPr algn="ctr"/>
            <a:r>
              <a:rPr lang="en-US" sz="2800" b="1" cap="small" dirty="0" smtClean="0">
                <a:solidFill>
                  <a:srgbClr val="7A0019"/>
                </a:solidFill>
                <a:latin typeface="Gill Sans MT" pitchFamily="34" charset="0"/>
                <a:cs typeface="Arial" pitchFamily="34" charset="0"/>
              </a:rPr>
              <a:t>A Systems Approach to Next Generation </a:t>
            </a:r>
          </a:p>
          <a:p>
            <a:pPr algn="ctr"/>
            <a:r>
              <a:rPr lang="en-US" sz="2800" b="1" cap="small" dirty="0" smtClean="0">
                <a:solidFill>
                  <a:srgbClr val="7A0019"/>
                </a:solidFill>
                <a:latin typeface="Gill Sans MT" pitchFamily="34" charset="0"/>
                <a:cs typeface="Arial" pitchFamily="34" charset="0"/>
              </a:rPr>
              <a:t>energy solutions</a:t>
            </a:r>
            <a:endParaRPr lang="en-US" sz="2800" b="1" cap="small" dirty="0">
              <a:solidFill>
                <a:srgbClr val="6C0017"/>
              </a:solidFill>
              <a:latin typeface="Gill Sans MT" pitchFamily="34" charset="0"/>
              <a:cs typeface="Arial" pitchFamily="34" charset="0"/>
            </a:endParaRPr>
          </a:p>
        </p:txBody>
      </p:sp>
      <p:sp>
        <p:nvSpPr>
          <p:cNvPr id="18" name="Rectangle 17"/>
          <p:cNvSpPr/>
          <p:nvPr/>
        </p:nvSpPr>
        <p:spPr>
          <a:xfrm>
            <a:off x="0" y="6553200"/>
            <a:ext cx="9144000" cy="3048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48196">
                                            <p:txEl>
                                              <p:pRg st="2" end="2"/>
                                            </p:txEl>
                                          </p:spTgt>
                                        </p:tgtEl>
                                        <p:attrNameLst>
                                          <p:attrName>style.visibility</p:attrName>
                                        </p:attrNameLst>
                                      </p:cBhvr>
                                      <p:to>
                                        <p:strVal val="visible"/>
                                      </p:to>
                                    </p:set>
                                    <p:animEffect transition="in" filter="dissolve">
                                      <p:cBhvr>
                                        <p:cTn id="7" dur="500"/>
                                        <p:tgtEl>
                                          <p:spTgt spid="648196">
                                            <p:txEl>
                                              <p:pRg st="2" end="2"/>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48196">
                                            <p:txEl>
                                              <p:pRg st="3" end="3"/>
                                            </p:txEl>
                                          </p:spTgt>
                                        </p:tgtEl>
                                        <p:attrNameLst>
                                          <p:attrName>style.visibility</p:attrName>
                                        </p:attrNameLst>
                                      </p:cBhvr>
                                      <p:to>
                                        <p:strVal val="visible"/>
                                      </p:to>
                                    </p:set>
                                    <p:animEffect transition="in" filter="dissolve">
                                      <p:cBhvr>
                                        <p:cTn id="11" dur="500"/>
                                        <p:tgtEl>
                                          <p:spTgt spid="648196">
                                            <p:txEl>
                                              <p:pRg st="3" end="3"/>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48196">
                                            <p:txEl>
                                              <p:pRg st="4" end="4"/>
                                            </p:txEl>
                                          </p:spTgt>
                                        </p:tgtEl>
                                        <p:attrNameLst>
                                          <p:attrName>style.visibility</p:attrName>
                                        </p:attrNameLst>
                                      </p:cBhvr>
                                      <p:to>
                                        <p:strVal val="visible"/>
                                      </p:to>
                                    </p:set>
                                    <p:animEffect transition="in" filter="dissolve">
                                      <p:cBhvr>
                                        <p:cTn id="15" dur="500"/>
                                        <p:tgtEl>
                                          <p:spTgt spid="648196">
                                            <p:txEl>
                                              <p:pRg st="4" end="4"/>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48196">
                                            <p:txEl>
                                              <p:pRg st="5" end="5"/>
                                            </p:txEl>
                                          </p:spTgt>
                                        </p:tgtEl>
                                        <p:attrNameLst>
                                          <p:attrName>style.visibility</p:attrName>
                                        </p:attrNameLst>
                                      </p:cBhvr>
                                      <p:to>
                                        <p:strVal val="visible"/>
                                      </p:to>
                                    </p:set>
                                    <p:animEffect transition="in" filter="dissolve">
                                      <p:cBhvr>
                                        <p:cTn id="19" dur="500"/>
                                        <p:tgtEl>
                                          <p:spTgt spid="648196">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48205"/>
                                        </p:tgtEl>
                                        <p:attrNameLst>
                                          <p:attrName>style.visibility</p:attrName>
                                        </p:attrNameLst>
                                      </p:cBhvr>
                                      <p:to>
                                        <p:strVal val="visible"/>
                                      </p:to>
                                    </p:set>
                                    <p:animEffect transition="in" filter="dissolve">
                                      <p:cBhvr>
                                        <p:cTn id="24" dur="500"/>
                                        <p:tgtEl>
                                          <p:spTgt spid="648205"/>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648203"/>
                                        </p:tgtEl>
                                        <p:attrNameLst>
                                          <p:attrName>style.visibility</p:attrName>
                                        </p:attrNameLst>
                                      </p:cBhvr>
                                      <p:to>
                                        <p:strVal val="visible"/>
                                      </p:to>
                                    </p:set>
                                    <p:animEffect transition="in" filter="dissolve">
                                      <p:cBhvr>
                                        <p:cTn id="28" dur="500"/>
                                        <p:tgtEl>
                                          <p:spTgt spid="648203"/>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648197"/>
                                        </p:tgtEl>
                                        <p:attrNameLst>
                                          <p:attrName>style.visibility</p:attrName>
                                        </p:attrNameLst>
                                      </p:cBhvr>
                                      <p:to>
                                        <p:strVal val="visible"/>
                                      </p:to>
                                    </p:set>
                                    <p:animEffect transition="in" filter="dissolve">
                                      <p:cBhvr>
                                        <p:cTn id="32" dur="500"/>
                                        <p:tgtEl>
                                          <p:spTgt spid="648197"/>
                                        </p:tgtEl>
                                      </p:cBhvr>
                                    </p:animEffect>
                                  </p:childTnLst>
                                </p:cTn>
                              </p:par>
                            </p:childTnLst>
                          </p:cTn>
                        </p:par>
                        <p:par>
                          <p:cTn id="33" fill="hold">
                            <p:stCondLst>
                              <p:cond delay="1500"/>
                            </p:stCondLst>
                            <p:childTnLst>
                              <p:par>
                                <p:cTn id="34" presetID="9" presetClass="entr" presetSubtype="0" fill="hold" grpId="0" nodeType="afterEffect">
                                  <p:stCondLst>
                                    <p:cond delay="0"/>
                                  </p:stCondLst>
                                  <p:childTnLst>
                                    <p:set>
                                      <p:cBhvr>
                                        <p:cTn id="35" dur="1" fill="hold">
                                          <p:stCondLst>
                                            <p:cond delay="0"/>
                                          </p:stCondLst>
                                        </p:cTn>
                                        <p:tgtEl>
                                          <p:spTgt spid="648198"/>
                                        </p:tgtEl>
                                        <p:attrNameLst>
                                          <p:attrName>style.visibility</p:attrName>
                                        </p:attrNameLst>
                                      </p:cBhvr>
                                      <p:to>
                                        <p:strVal val="visible"/>
                                      </p:to>
                                    </p:set>
                                    <p:animEffect transition="in" filter="dissolve">
                                      <p:cBhvr>
                                        <p:cTn id="36" dur="500"/>
                                        <p:tgtEl>
                                          <p:spTgt spid="648198"/>
                                        </p:tgtEl>
                                      </p:cBhvr>
                                    </p:animEffect>
                                  </p:childTnLst>
                                </p:cTn>
                              </p:par>
                            </p:childTnLst>
                          </p:cTn>
                        </p:par>
                        <p:par>
                          <p:cTn id="37" fill="hold">
                            <p:stCondLst>
                              <p:cond delay="2000"/>
                            </p:stCondLst>
                            <p:childTnLst>
                              <p:par>
                                <p:cTn id="38" presetID="9" presetClass="entr" presetSubtype="0" fill="hold" grpId="0" nodeType="afterEffect">
                                  <p:stCondLst>
                                    <p:cond delay="0"/>
                                  </p:stCondLst>
                                  <p:childTnLst>
                                    <p:set>
                                      <p:cBhvr>
                                        <p:cTn id="39" dur="1" fill="hold">
                                          <p:stCondLst>
                                            <p:cond delay="0"/>
                                          </p:stCondLst>
                                        </p:cTn>
                                        <p:tgtEl>
                                          <p:spTgt spid="648199"/>
                                        </p:tgtEl>
                                        <p:attrNameLst>
                                          <p:attrName>style.visibility</p:attrName>
                                        </p:attrNameLst>
                                      </p:cBhvr>
                                      <p:to>
                                        <p:strVal val="visible"/>
                                      </p:to>
                                    </p:set>
                                    <p:animEffect transition="in" filter="dissolve">
                                      <p:cBhvr>
                                        <p:cTn id="40" dur="500"/>
                                        <p:tgtEl>
                                          <p:spTgt spid="648199"/>
                                        </p:tgtEl>
                                      </p:cBhvr>
                                    </p:animEffect>
                                  </p:childTnLst>
                                </p:cTn>
                              </p:par>
                            </p:childTnLst>
                          </p:cTn>
                        </p:par>
                        <p:par>
                          <p:cTn id="41" fill="hold">
                            <p:stCondLst>
                              <p:cond delay="2500"/>
                            </p:stCondLst>
                            <p:childTnLst>
                              <p:par>
                                <p:cTn id="42" presetID="9" presetClass="entr" presetSubtype="0" fill="hold" grpId="0" nodeType="afterEffect">
                                  <p:stCondLst>
                                    <p:cond delay="0"/>
                                  </p:stCondLst>
                                  <p:childTnLst>
                                    <p:set>
                                      <p:cBhvr>
                                        <p:cTn id="43" dur="1" fill="hold">
                                          <p:stCondLst>
                                            <p:cond delay="0"/>
                                          </p:stCondLst>
                                        </p:cTn>
                                        <p:tgtEl>
                                          <p:spTgt spid="648200"/>
                                        </p:tgtEl>
                                        <p:attrNameLst>
                                          <p:attrName>style.visibility</p:attrName>
                                        </p:attrNameLst>
                                      </p:cBhvr>
                                      <p:to>
                                        <p:strVal val="visible"/>
                                      </p:to>
                                    </p:set>
                                    <p:animEffect transition="in" filter="dissolve">
                                      <p:cBhvr>
                                        <p:cTn id="44" dur="500"/>
                                        <p:tgtEl>
                                          <p:spTgt spid="648200"/>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648206"/>
                                        </p:tgtEl>
                                        <p:attrNameLst>
                                          <p:attrName>style.visibility</p:attrName>
                                        </p:attrNameLst>
                                      </p:cBhvr>
                                      <p:to>
                                        <p:strVal val="visible"/>
                                      </p:to>
                                    </p:set>
                                    <p:animEffect transition="in" filter="dissolve">
                                      <p:cBhvr>
                                        <p:cTn id="49" dur="500"/>
                                        <p:tgtEl>
                                          <p:spTgt spid="648206"/>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648204"/>
                                        </p:tgtEl>
                                        <p:attrNameLst>
                                          <p:attrName>style.visibility</p:attrName>
                                        </p:attrNameLst>
                                      </p:cBhvr>
                                      <p:to>
                                        <p:strVal val="visible"/>
                                      </p:to>
                                    </p:set>
                                    <p:animEffect transition="in" filter="dissolve">
                                      <p:cBhvr>
                                        <p:cTn id="53" dur="500"/>
                                        <p:tgtEl>
                                          <p:spTgt spid="648204"/>
                                        </p:tgtEl>
                                      </p:cBhvr>
                                    </p:animEffect>
                                  </p:childTnLst>
                                </p:cTn>
                              </p:par>
                            </p:childTnLst>
                          </p:cTn>
                        </p:par>
                        <p:par>
                          <p:cTn id="54" fill="hold">
                            <p:stCondLst>
                              <p:cond delay="1000"/>
                            </p:stCondLst>
                            <p:childTnLst>
                              <p:par>
                                <p:cTn id="55" presetID="9" presetClass="entr" presetSubtype="0" fill="hold" grpId="0" nodeType="afterEffect">
                                  <p:stCondLst>
                                    <p:cond delay="0"/>
                                  </p:stCondLst>
                                  <p:childTnLst>
                                    <p:set>
                                      <p:cBhvr>
                                        <p:cTn id="56" dur="1" fill="hold">
                                          <p:stCondLst>
                                            <p:cond delay="0"/>
                                          </p:stCondLst>
                                        </p:cTn>
                                        <p:tgtEl>
                                          <p:spTgt spid="648201"/>
                                        </p:tgtEl>
                                        <p:attrNameLst>
                                          <p:attrName>style.visibility</p:attrName>
                                        </p:attrNameLst>
                                      </p:cBhvr>
                                      <p:to>
                                        <p:strVal val="visible"/>
                                      </p:to>
                                    </p:set>
                                    <p:animEffect transition="in" filter="dissolve">
                                      <p:cBhvr>
                                        <p:cTn id="57" dur="500"/>
                                        <p:tgtEl>
                                          <p:spTgt spid="648201"/>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48207"/>
                                        </p:tgtEl>
                                        <p:attrNameLst>
                                          <p:attrName>style.visibility</p:attrName>
                                        </p:attrNameLst>
                                      </p:cBhvr>
                                      <p:to>
                                        <p:strVal val="visible"/>
                                      </p:to>
                                    </p:set>
                                    <p:animEffect transition="in" filter="dissolve">
                                      <p:cBhvr>
                                        <p:cTn id="62" dur="500"/>
                                        <p:tgtEl>
                                          <p:spTgt spid="64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7" grpId="0" animBg="1"/>
      <p:bldP spid="648198" grpId="0" animBg="1"/>
      <p:bldP spid="648199" grpId="0" animBg="1"/>
      <p:bldP spid="648200" grpId="0" animBg="1"/>
      <p:bldP spid="648201" grpId="0" animBg="1"/>
      <p:bldP spid="648203" grpId="0"/>
      <p:bldP spid="648204" grpId="0"/>
      <p:bldP spid="648205" grpId="0" animBg="1"/>
      <p:bldP spid="648206" grpId="0" animBg="1"/>
      <p:bldP spid="6482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pic>
        <p:nvPicPr>
          <p:cNvPr id="6" name="Chart 1"/>
          <p:cNvPicPr>
            <a:picLocks noChangeArrowheads="1"/>
          </p:cNvPicPr>
          <p:nvPr/>
        </p:nvPicPr>
        <p:blipFill>
          <a:blip r:embed="rId2" cstate="print"/>
          <a:srcRect/>
          <a:stretch>
            <a:fillRect/>
          </a:stretch>
        </p:blipFill>
        <p:spPr bwMode="auto">
          <a:xfrm>
            <a:off x="762000" y="304800"/>
            <a:ext cx="75438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pic>
        <p:nvPicPr>
          <p:cNvPr id="189442" name="Chart 1"/>
          <p:cNvPicPr>
            <a:picLocks noChangeArrowheads="1"/>
          </p:cNvPicPr>
          <p:nvPr/>
        </p:nvPicPr>
        <p:blipFill>
          <a:blip r:embed="rId2" cstate="print"/>
          <a:srcRect/>
          <a:stretch>
            <a:fillRect/>
          </a:stretch>
        </p:blipFill>
        <p:spPr bwMode="auto">
          <a:xfrm>
            <a:off x="228600" y="533400"/>
            <a:ext cx="86868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6"/>
          <p:cNvSpPr txBox="1"/>
          <p:nvPr/>
        </p:nvSpPr>
        <p:spPr>
          <a:xfrm>
            <a:off x="0" y="381000"/>
            <a:ext cx="8229600" cy="553998"/>
          </a:xfrm>
          <a:prstGeom prst="rect">
            <a:avLst/>
          </a:prstGeom>
          <a:solidFill>
            <a:srgbClr val="7F7F7F">
              <a:alpha val="40000"/>
            </a:srgbClr>
          </a:solidFill>
          <a:ln w="19050">
            <a:noFill/>
          </a:ln>
        </p:spPr>
        <p:txBody>
          <a:bodyPr wrap="square" lIns="91440" tIns="0" rIns="9144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endParaRPr lang="en-US" sz="400" b="1" cap="small" dirty="0" smtClean="0">
              <a:solidFill>
                <a:srgbClr val="7A0019"/>
              </a:solidFill>
              <a:latin typeface="Gill Sans MT" pitchFamily="34" charset="0"/>
              <a:cs typeface="Arial" pitchFamily="34" charset="0"/>
            </a:endParaRPr>
          </a:p>
          <a:p>
            <a:pPr fontAlgn="auto">
              <a:spcBef>
                <a:spcPts val="0"/>
              </a:spcBef>
              <a:spcAft>
                <a:spcPts val="0"/>
              </a:spcAft>
              <a:defRPr/>
            </a:pPr>
            <a:r>
              <a:rPr lang="en-US" sz="2800" b="1" cap="small" dirty="0" smtClean="0">
                <a:solidFill>
                  <a:srgbClr val="7A0019"/>
                </a:solidFill>
                <a:latin typeface="Gill Sans MT" pitchFamily="34" charset="0"/>
                <a:cs typeface="Arial" pitchFamily="34" charset="0"/>
              </a:rPr>
              <a:t>IREE Matching Grant Status </a:t>
            </a:r>
            <a:r>
              <a:rPr lang="en-US" sz="1800" cap="small" dirty="0" smtClean="0">
                <a:solidFill>
                  <a:srgbClr val="7A0019"/>
                </a:solidFill>
                <a:latin typeface="Gill Sans MT" pitchFamily="34" charset="0"/>
                <a:cs typeface="Arial" pitchFamily="34" charset="0"/>
              </a:rPr>
              <a:t>(as of Feb. 8, 2012)</a:t>
            </a:r>
          </a:p>
          <a:p>
            <a:pPr fontAlgn="auto">
              <a:spcBef>
                <a:spcPts val="0"/>
              </a:spcBef>
              <a:spcAft>
                <a:spcPts val="0"/>
              </a:spcAft>
              <a:defRPr/>
            </a:pPr>
            <a:endParaRPr lang="en-US" sz="400" b="1" cap="small" dirty="0">
              <a:solidFill>
                <a:srgbClr val="7A0019"/>
              </a:solidFill>
              <a:latin typeface="Gill Sans MT" pitchFamily="34" charset="0"/>
              <a:cs typeface="Arial" pitchFamily="34" charset="0"/>
            </a:endParaRPr>
          </a:p>
        </p:txBody>
      </p:sp>
      <p:sp>
        <p:nvSpPr>
          <p:cNvPr id="6" name="Rectangle 5"/>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graphicFrame>
        <p:nvGraphicFramePr>
          <p:cNvPr id="10" name="Chart 9"/>
          <p:cNvGraphicFramePr/>
          <p:nvPr/>
        </p:nvGraphicFramePr>
        <p:xfrm>
          <a:off x="381000" y="1066800"/>
          <a:ext cx="83058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057400" y="3048000"/>
            <a:ext cx="1524000" cy="510778"/>
          </a:xfrm>
          <a:prstGeom prst="roundRect">
            <a:avLst/>
          </a:prstGeom>
          <a:solidFill>
            <a:schemeClr val="bg1">
              <a:lumMod val="85000"/>
            </a:schemeClr>
          </a:solidFill>
          <a:effectLst>
            <a:outerShdw blurRad="50800" dist="38100" dir="5400000" algn="t" rotWithShape="0">
              <a:prstClr val="black">
                <a:alpha val="40000"/>
              </a:prstClr>
            </a:outerShdw>
          </a:effectLst>
        </p:spPr>
        <p:txBody>
          <a:bodyPr wrap="square" rtlCol="0">
            <a:spAutoFit/>
          </a:bodyPr>
          <a:lstStyle/>
          <a:p>
            <a:pPr algn="ctr"/>
            <a:r>
              <a:rPr lang="en-US" sz="2400" dirty="0" smtClean="0"/>
              <a:t>1:12 Ratio</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pic>
        <p:nvPicPr>
          <p:cNvPr id="191490" name="Chart 1"/>
          <p:cNvPicPr>
            <a:picLocks noChangeArrowheads="1"/>
          </p:cNvPicPr>
          <p:nvPr/>
        </p:nvPicPr>
        <p:blipFill>
          <a:blip r:embed="rId2" cstate="print"/>
          <a:srcRect/>
          <a:stretch>
            <a:fillRect/>
          </a:stretch>
        </p:blipFill>
        <p:spPr bwMode="auto">
          <a:xfrm>
            <a:off x="1066800" y="838200"/>
            <a:ext cx="7010400" cy="5486400"/>
          </a:xfrm>
          <a:prstGeom prst="rect">
            <a:avLst/>
          </a:prstGeom>
          <a:noFill/>
          <a:ln w="9525">
            <a:solidFill>
              <a:srgbClr val="7A0019"/>
            </a:solidFill>
            <a:miter lim="800000"/>
            <a:headEnd/>
            <a:tailEnd/>
          </a:ln>
        </p:spPr>
      </p:pic>
      <p:sp>
        <p:nvSpPr>
          <p:cNvPr id="6" name="Rectangle 5"/>
          <p:cNvSpPr/>
          <p:nvPr/>
        </p:nvSpPr>
        <p:spPr>
          <a:xfrm>
            <a:off x="0" y="0"/>
            <a:ext cx="9144000" cy="646331"/>
          </a:xfrm>
          <a:prstGeom prst="rect">
            <a:avLst/>
          </a:prstGeom>
        </p:spPr>
        <p:txBody>
          <a:bodyPr wrap="square">
            <a:spAutoFit/>
          </a:bodyPr>
          <a:lstStyle/>
          <a:p>
            <a:pPr algn="ctr"/>
            <a:r>
              <a:rPr lang="en-US" sz="3600" dirty="0" smtClean="0">
                <a:solidFill>
                  <a:srgbClr val="7A0019"/>
                </a:solidFill>
              </a:rPr>
              <a:t>A “Community of Scholars” 800+ Strong</a:t>
            </a:r>
            <a:endParaRPr lang="en-US" sz="3600" dirty="0">
              <a:solidFill>
                <a:srgbClr val="7A0019"/>
              </a:solidFill>
            </a:endParaRPr>
          </a:p>
        </p:txBody>
      </p:sp>
      <p:sp>
        <p:nvSpPr>
          <p:cNvPr id="9" name="Oval 8"/>
          <p:cNvSpPr/>
          <p:nvPr/>
        </p:nvSpPr>
        <p:spPr>
          <a:xfrm rot="18469577">
            <a:off x="3255667" y="4239398"/>
            <a:ext cx="930277" cy="504057"/>
          </a:xfrm>
          <a:prstGeom prst="ellipse">
            <a:avLst/>
          </a:prstGeom>
          <a:noFill/>
          <a:ln>
            <a:solidFill>
              <a:srgbClr val="7A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8707914">
            <a:off x="3911628" y="4623219"/>
            <a:ext cx="2256756" cy="670053"/>
          </a:xfrm>
          <a:prstGeom prst="ellipse">
            <a:avLst/>
          </a:prstGeom>
          <a:noFill/>
          <a:ln>
            <a:solidFill>
              <a:srgbClr val="7A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838746">
            <a:off x="5282934" y="4443433"/>
            <a:ext cx="1681262" cy="670053"/>
          </a:xfrm>
          <a:prstGeom prst="ellipse">
            <a:avLst/>
          </a:prstGeom>
          <a:noFill/>
          <a:ln>
            <a:solidFill>
              <a:srgbClr val="7A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838746">
            <a:off x="3904240" y="4266875"/>
            <a:ext cx="1284285" cy="532757"/>
          </a:xfrm>
          <a:prstGeom prst="ellipse">
            <a:avLst/>
          </a:prstGeom>
          <a:noFill/>
          <a:ln>
            <a:solidFill>
              <a:srgbClr val="7A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8)">
                                      <p:cBhvr>
                                        <p:cTn id="7" dur="2000"/>
                                        <p:tgtEl>
                                          <p:spTgt spid="9"/>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8)">
                                      <p:cBhvr>
                                        <p:cTn id="11" dur="2000"/>
                                        <p:tgtEl>
                                          <p:spTgt spid="13"/>
                                        </p:tgtEl>
                                      </p:cBhvr>
                                    </p:animEffect>
                                  </p:childTnLst>
                                </p:cTn>
                              </p:par>
                            </p:childTnLst>
                          </p:cTn>
                        </p:par>
                        <p:par>
                          <p:cTn id="12" fill="hold">
                            <p:stCondLst>
                              <p:cond delay="4000"/>
                            </p:stCondLst>
                            <p:childTnLst>
                              <p:par>
                                <p:cTn id="13" presetID="21"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8)">
                                      <p:cBhvr>
                                        <p:cTn id="15" dur="2000"/>
                                        <p:tgtEl>
                                          <p:spTgt spid="10"/>
                                        </p:tgtEl>
                                      </p:cBhvr>
                                    </p:animEffect>
                                  </p:childTnLst>
                                </p:cTn>
                              </p:par>
                            </p:childTnLst>
                          </p:cTn>
                        </p:par>
                        <p:par>
                          <p:cTn id="16" fill="hold">
                            <p:stCondLst>
                              <p:cond delay="6000"/>
                            </p:stCondLst>
                            <p:childTnLst>
                              <p:par>
                                <p:cTn id="17" presetID="21"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8)">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0"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pic>
        <p:nvPicPr>
          <p:cNvPr id="192514" name="Chart 1"/>
          <p:cNvPicPr>
            <a:picLocks noChangeArrowheads="1"/>
          </p:cNvPicPr>
          <p:nvPr/>
        </p:nvPicPr>
        <p:blipFill>
          <a:blip r:embed="rId2" cstate="print"/>
          <a:srcRect/>
          <a:stretch>
            <a:fillRect/>
          </a:stretch>
        </p:blipFill>
        <p:spPr bwMode="auto">
          <a:xfrm>
            <a:off x="1066800" y="304800"/>
            <a:ext cx="7086600" cy="6172200"/>
          </a:xfrm>
          <a:prstGeom prst="rect">
            <a:avLst/>
          </a:prstGeom>
          <a:noFill/>
          <a:ln w="9525">
            <a:noFill/>
            <a:miter lim="800000"/>
            <a:headEnd/>
            <a:tailEnd/>
          </a:ln>
        </p:spPr>
      </p:pic>
      <p:sp>
        <p:nvSpPr>
          <p:cNvPr id="5" name="Oval 4"/>
          <p:cNvSpPr/>
          <p:nvPr/>
        </p:nvSpPr>
        <p:spPr>
          <a:xfrm>
            <a:off x="5029200" y="4267200"/>
            <a:ext cx="2667000" cy="1828800"/>
          </a:xfrm>
          <a:prstGeom prst="ellipse">
            <a:avLst/>
          </a:prstGeom>
          <a:noFill/>
          <a:ln w="38100">
            <a:solidFill>
              <a:srgbClr val="7A00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705600"/>
            <a:ext cx="9144000" cy="152400"/>
          </a:xfrm>
          <a:prstGeom prst="rect">
            <a:avLst/>
          </a:prstGeom>
          <a:solidFill>
            <a:srgbClr val="7A00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7A0019"/>
              </a:solidFill>
            </a:endParaRPr>
          </a:p>
        </p:txBody>
      </p:sp>
      <p:sp>
        <p:nvSpPr>
          <p:cNvPr id="7" name="TextBox 6"/>
          <p:cNvSpPr txBox="1"/>
          <p:nvPr/>
        </p:nvSpPr>
        <p:spPr>
          <a:xfrm>
            <a:off x="0" y="304800"/>
            <a:ext cx="6248400" cy="646331"/>
          </a:xfrm>
          <a:prstGeom prst="rect">
            <a:avLst/>
          </a:prstGeom>
          <a:solidFill>
            <a:srgbClr val="7F7F7F">
              <a:alpha val="40000"/>
            </a:srgbClr>
          </a:solidFill>
          <a:ln w="19050">
            <a:noFill/>
          </a:ln>
        </p:spPr>
        <p:txBody>
          <a:bodyPr wrap="square" lIns="91440" tIns="91440" rIns="0" bIns="91440" rtlCol="0">
            <a:spAutoFit/>
          </a:bodyPr>
          <a:lstStyle/>
          <a:p>
            <a:r>
              <a:rPr lang="en-US" sz="3000" b="1" cap="small" dirty="0" smtClean="0">
                <a:solidFill>
                  <a:srgbClr val="6C0017"/>
                </a:solidFill>
                <a:latin typeface="Gill Sans MT" pitchFamily="34" charset="0"/>
                <a:cs typeface="Arial" pitchFamily="34" charset="0"/>
              </a:rPr>
              <a:t>Colleges Connected with IREE</a:t>
            </a:r>
            <a:endParaRPr lang="en-US" sz="3000" b="1" cap="small" dirty="0">
              <a:solidFill>
                <a:srgbClr val="6C0017"/>
              </a:solidFill>
              <a:latin typeface="Gill Sans MT" pitchFamily="34" charset="0"/>
              <a:cs typeface="Arial" pitchFamily="34" charset="0"/>
            </a:endParaRPr>
          </a:p>
        </p:txBody>
      </p:sp>
      <p:pic>
        <p:nvPicPr>
          <p:cNvPr id="8" name="Picture 7" descr="Goldy.jpg"/>
          <p:cNvPicPr>
            <a:picLocks noChangeAspect="1"/>
          </p:cNvPicPr>
          <p:nvPr/>
        </p:nvPicPr>
        <p:blipFill>
          <a:blip r:embed="rId3" cstate="print"/>
          <a:stretch>
            <a:fillRect/>
          </a:stretch>
        </p:blipFill>
        <p:spPr>
          <a:xfrm>
            <a:off x="5213307" y="1295400"/>
            <a:ext cx="3458253" cy="4343400"/>
          </a:xfrm>
          <a:prstGeom prst="rect">
            <a:avLst/>
          </a:prstGeom>
        </p:spPr>
      </p:pic>
      <p:sp>
        <p:nvSpPr>
          <p:cNvPr id="9" name="Rectangle 2"/>
          <p:cNvSpPr>
            <a:spLocks/>
          </p:cNvSpPr>
          <p:nvPr/>
        </p:nvSpPr>
        <p:spPr bwMode="auto">
          <a:xfrm>
            <a:off x="152400" y="1295400"/>
            <a:ext cx="5181600" cy="4764088"/>
          </a:xfrm>
          <a:prstGeom prst="rect">
            <a:avLst/>
          </a:prstGeom>
          <a:noFill/>
          <a:ln w="12700">
            <a:noFill/>
            <a:miter lim="800000"/>
            <a:headEnd/>
            <a:tailEnd/>
          </a:ln>
        </p:spPr>
        <p:txBody>
          <a:bodyPr lIns="0" tIns="0" rIns="321424" bIns="0"/>
          <a:lstStyle/>
          <a:p>
            <a:pPr marL="285750" indent="-285750" algn="l">
              <a:lnSpc>
                <a:spcPct val="125000"/>
              </a:lnSpc>
              <a:spcBef>
                <a:spcPts val="844"/>
              </a:spcBef>
              <a:buClr>
                <a:srgbClr val="333333"/>
              </a:buClr>
              <a:buSzPct val="80000"/>
              <a:defRPr/>
            </a:pPr>
            <a:r>
              <a:rPr lang="en-US" sz="2400" b="1" dirty="0" smtClean="0">
                <a:solidFill>
                  <a:srgbClr val="333333"/>
                </a:solidFill>
                <a:latin typeface="+mn-lt"/>
              </a:rPr>
              <a:t>College of Science and Engineering</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Chemical Engineering &amp; Materials Science</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Chemistry</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Civil Engineering</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Computer Science and Engineering</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Earth Sciences</a:t>
            </a:r>
          </a:p>
          <a:p>
            <a:pPr marL="742950" lvl="1" indent="-285750">
              <a:lnSpc>
                <a:spcPct val="125000"/>
              </a:lnSpc>
              <a:spcBef>
                <a:spcPts val="844"/>
              </a:spcBef>
              <a:buClr>
                <a:srgbClr val="333333"/>
              </a:buClr>
              <a:buSzPct val="80000"/>
              <a:buFont typeface="Arial" pitchFamily="34" charset="0"/>
              <a:buChar char="•"/>
              <a:defRPr/>
            </a:pPr>
            <a:r>
              <a:rPr lang="en-US" dirty="0" smtClean="0">
                <a:solidFill>
                  <a:srgbClr val="333333"/>
                </a:solidFill>
              </a:rPr>
              <a:t>Electrical and Computer Engineering</a:t>
            </a:r>
          </a:p>
          <a:p>
            <a:pPr marL="742950" lvl="1" indent="-285750">
              <a:lnSpc>
                <a:spcPct val="125000"/>
              </a:lnSpc>
              <a:spcBef>
                <a:spcPts val="844"/>
              </a:spcBef>
              <a:buClr>
                <a:srgbClr val="333333"/>
              </a:buClr>
              <a:buSzPct val="80000"/>
              <a:buFont typeface="Arial" pitchFamily="34" charset="0"/>
              <a:buChar char="•"/>
              <a:defRPr/>
            </a:pPr>
            <a:r>
              <a:rPr lang="en-US" sz="2000" dirty="0" smtClean="0">
                <a:solidFill>
                  <a:srgbClr val="333333"/>
                </a:solidFill>
              </a:rPr>
              <a:t>Mechanical Engineering</a:t>
            </a:r>
          </a:p>
          <a:p>
            <a:pPr marL="742950" lvl="1" indent="-285750">
              <a:lnSpc>
                <a:spcPct val="125000"/>
              </a:lnSpc>
              <a:spcBef>
                <a:spcPts val="844"/>
              </a:spcBef>
              <a:buClr>
                <a:srgbClr val="333333"/>
              </a:buClr>
              <a:buSzPct val="80000"/>
              <a:buFont typeface="Arial" pitchFamily="34" charset="0"/>
              <a:buChar char="•"/>
              <a:defRPr/>
            </a:pPr>
            <a:r>
              <a:rPr lang="en-US" sz="2000" dirty="0" smtClean="0">
                <a:solidFill>
                  <a:srgbClr val="333333"/>
                </a:solidFill>
              </a:rPr>
              <a:t>St. Anthony Falls Laboratory</a:t>
            </a:r>
            <a:endParaRPr lang="en-US" dirty="0" smtClean="0">
              <a:solidFill>
                <a:srgbClr val="3333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3136</TotalTime>
  <Words>918</Words>
  <Application>Microsoft Office PowerPoint</Application>
  <PresentationFormat>On-screen Show (4:3)</PresentationFormat>
  <Paragraphs>189</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SUMMARY…Some parting thoughts</vt:lpstr>
      <vt:lpstr>PowerPoint Presentation</vt:lpstr>
      <vt:lpstr>PowerPoint Presentation</vt:lpstr>
      <vt:lpstr>PowerPoint Presentation</vt:lpstr>
      <vt:lpstr>PowerPoint Presentation</vt:lpstr>
      <vt:lpstr>PowerPoint Presentation</vt:lpstr>
      <vt:lpstr>PowerPoint Presentation</vt:lpstr>
      <vt:lpstr>IN CLOSING… </vt:lpstr>
      <vt:lpstr>PowerPoint Presentation</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bipe0002</dc:creator>
  <cp:lastModifiedBy>Jennifer Berquam</cp:lastModifiedBy>
  <cp:revision>249</cp:revision>
  <dcterms:created xsi:type="dcterms:W3CDTF">2011-01-06T20:18:06Z</dcterms:created>
  <dcterms:modified xsi:type="dcterms:W3CDTF">2013-10-23T17:02:56Z</dcterms:modified>
</cp:coreProperties>
</file>