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98" r:id="rId2"/>
    <p:sldId id="269" r:id="rId3"/>
    <p:sldId id="297" r:id="rId4"/>
    <p:sldId id="302" r:id="rId5"/>
    <p:sldId id="303" r:id="rId6"/>
    <p:sldId id="256" r:id="rId7"/>
    <p:sldId id="266" r:id="rId8"/>
    <p:sldId id="273" r:id="rId9"/>
    <p:sldId id="262" r:id="rId10"/>
    <p:sldId id="274" r:id="rId11"/>
    <p:sldId id="263" r:id="rId12"/>
    <p:sldId id="296" r:id="rId13"/>
    <p:sldId id="284" r:id="rId14"/>
    <p:sldId id="285" r:id="rId15"/>
    <p:sldId id="301" r:id="rId16"/>
    <p:sldId id="29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728" autoAdjust="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Thofson\Documents\Sector%20Data\EMSI%20Data%200413\2008%202012%20BUBBLE%20CHART%20Industry%20Employment%20Chan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Thofson\Documents\Healthcare%20Academy\HCA%20ROI%20and%20Cost%20per%20placement%20char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'Top Industry Location Quotients'!$B$22</c:f>
              <c:strCache>
                <c:ptCount val="1"/>
                <c:pt idx="0">
                  <c:v>Ambulatory Health Care Services</c:v>
                </c:pt>
              </c:strCache>
            </c:strRef>
          </c:tx>
          <c:invertIfNegative val="0"/>
          <c:xVal>
            <c:numRef>
              <c:f>'Top Industry Location Quotients'!$E$22</c:f>
              <c:numCache>
                <c:formatCode>0%;[Red]\ \(0%\)</c:formatCode>
                <c:ptCount val="1"/>
                <c:pt idx="0">
                  <c:v>0.04</c:v>
                </c:pt>
              </c:numCache>
            </c:numRef>
          </c:xVal>
          <c:yVal>
            <c:numRef>
              <c:f>'Top Industry Location Quotients'!$G$22</c:f>
              <c:numCache>
                <c:formatCode>#,##0.00;[Red]\ \(#,##0.00\)</c:formatCode>
                <c:ptCount val="1"/>
                <c:pt idx="0">
                  <c:v>2.21</c:v>
                </c:pt>
              </c:numCache>
            </c:numRef>
          </c:yVal>
          <c:bubbleSize>
            <c:numRef>
              <c:f>'Top Industry Location Quotients'!$D$22</c:f>
              <c:numCache>
                <c:formatCode>#,##0;[Red]\ \(#,##0\)</c:formatCode>
                <c:ptCount val="1"/>
                <c:pt idx="0">
                  <c:v>29404</c:v>
                </c:pt>
              </c:numCache>
            </c:numRef>
          </c:bubbleSize>
          <c:bubble3D val="1"/>
        </c:ser>
        <c:ser>
          <c:idx val="1"/>
          <c:order val="1"/>
          <c:tx>
            <c:strRef>
              <c:f>'Top Industry Location Quotients'!$B$23</c:f>
              <c:strCache>
                <c:ptCount val="1"/>
                <c:pt idx="0">
                  <c:v>Hospitals (Private)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Quotients'!$E$23</c:f>
              <c:numCache>
                <c:formatCode>0%;[Red]\ \(0%\)</c:formatCode>
                <c:ptCount val="1"/>
                <c:pt idx="0">
                  <c:v>0.09</c:v>
                </c:pt>
              </c:numCache>
            </c:numRef>
          </c:xVal>
          <c:yVal>
            <c:numRef>
              <c:f>'Top Industry Location Quotients'!$G$23</c:f>
              <c:numCache>
                <c:formatCode>#,##0.00;[Red]\ \(#,##0.00\)</c:formatCode>
                <c:ptCount val="1"/>
                <c:pt idx="0">
                  <c:v>1.69</c:v>
                </c:pt>
              </c:numCache>
            </c:numRef>
          </c:yVal>
          <c:bubbleSize>
            <c:numRef>
              <c:f>'Top Industry Location Quotients'!$D$23</c:f>
              <c:numCache>
                <c:formatCode>#,##0;[Red]\ \(#,##0\)</c:formatCode>
                <c:ptCount val="1"/>
                <c:pt idx="0">
                  <c:v>13797</c:v>
                </c:pt>
              </c:numCache>
            </c:numRef>
          </c:bubbleSize>
          <c:bubble3D val="1"/>
        </c:ser>
        <c:ser>
          <c:idx val="2"/>
          <c:order val="2"/>
          <c:tx>
            <c:strRef>
              <c:f>'Top Industry Location Quotients'!$B$24</c:f>
              <c:strCache>
                <c:ptCount val="1"/>
                <c:pt idx="0">
                  <c:v>Nursing and Residential Care Facilities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Quotients'!$D$24</c:f>
              <c:numCache>
                <c:formatCode>#,##0;[Red]\ \(#,##0\)</c:formatCode>
                <c:ptCount val="1"/>
                <c:pt idx="0">
                  <c:v>11593</c:v>
                </c:pt>
              </c:numCache>
            </c:numRef>
          </c:xVal>
          <c:yVal>
            <c:numRef>
              <c:f>'Top Industry Location Quotients'!$G$24</c:f>
              <c:numCache>
                <c:formatCode>#,##0.00;[Red]\ \(#,##0.00\)</c:formatCode>
                <c:ptCount val="1"/>
                <c:pt idx="0">
                  <c:v>2.0499999999999998</c:v>
                </c:pt>
              </c:numCache>
            </c:numRef>
          </c:yVal>
          <c:bubbleSize>
            <c:numRef>
              <c:f>'Top Industry Location Quotients'!$D$24</c:f>
              <c:numCache>
                <c:formatCode>#,##0;[Red]\ \(#,##0\)</c:formatCode>
                <c:ptCount val="1"/>
                <c:pt idx="0">
                  <c:v>11593</c:v>
                </c:pt>
              </c:numCache>
            </c:numRef>
          </c:bubbleSize>
          <c:bubble3D val="1"/>
        </c:ser>
        <c:ser>
          <c:idx val="3"/>
          <c:order val="3"/>
          <c:tx>
            <c:strRef>
              <c:f>'Top Industry Location Quotients'!$B$25</c:f>
              <c:strCache>
                <c:ptCount val="1"/>
                <c:pt idx="0">
                  <c:v>Educational Services (Private)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Quotients'!$E$25</c:f>
              <c:numCache>
                <c:formatCode>0%;[Red]\ \(0%\)</c:formatCode>
                <c:ptCount val="1"/>
                <c:pt idx="0">
                  <c:v>0.11</c:v>
                </c:pt>
              </c:numCache>
            </c:numRef>
          </c:xVal>
          <c:yVal>
            <c:numRef>
              <c:f>'Top Industry Location Quotients'!$G$25</c:f>
              <c:numCache>
                <c:formatCode>#,##0.00;[Red]\ \(#,##0.00\)</c:formatCode>
                <c:ptCount val="1"/>
                <c:pt idx="0">
                  <c:v>1.35</c:v>
                </c:pt>
              </c:numCache>
            </c:numRef>
          </c:yVal>
          <c:bubbleSize>
            <c:numRef>
              <c:f>'Top Industry Location Quotients'!$D$25</c:f>
              <c:numCache>
                <c:formatCode>#,##0;[Red]\ \(#,##0\)</c:formatCode>
                <c:ptCount val="1"/>
                <c:pt idx="0">
                  <c:v>10318</c:v>
                </c:pt>
              </c:numCache>
            </c:numRef>
          </c:bubbleSize>
          <c:bubble3D val="1"/>
        </c:ser>
        <c:ser>
          <c:idx val="4"/>
          <c:order val="4"/>
          <c:tx>
            <c:strRef>
              <c:f>'Top Industry Location Quotients'!$B$26</c:f>
              <c:strCache>
                <c:ptCount val="1"/>
                <c:pt idx="0">
                  <c:v>Food Manufacturing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Quotients'!$E$26</c:f>
              <c:numCache>
                <c:formatCode>0%;[Red]\ \(0%\)</c:formatCode>
                <c:ptCount val="1"/>
                <c:pt idx="0">
                  <c:v>-0.02</c:v>
                </c:pt>
              </c:numCache>
            </c:numRef>
          </c:xVal>
          <c:yVal>
            <c:numRef>
              <c:f>'Top Industry Location Quotients'!$G$26</c:f>
              <c:numCache>
                <c:formatCode>#,##0.00;[Red]\ \(#,##0.00\)</c:formatCode>
                <c:ptCount val="1"/>
                <c:pt idx="0">
                  <c:v>3.79</c:v>
                </c:pt>
              </c:numCache>
            </c:numRef>
          </c:yVal>
          <c:bubbleSize>
            <c:numRef>
              <c:f>'Top Industry Location Quotients'!$D$26</c:f>
              <c:numCache>
                <c:formatCode>#,##0;[Red]\ \(#,##0\)</c:formatCode>
                <c:ptCount val="1"/>
                <c:pt idx="0">
                  <c:v>9859</c:v>
                </c:pt>
              </c:numCache>
            </c:numRef>
          </c:bubbleSize>
          <c:bubble3D val="1"/>
        </c:ser>
        <c:ser>
          <c:idx val="5"/>
          <c:order val="5"/>
          <c:tx>
            <c:strRef>
              <c:f>'Top Industry Location Quotients'!$B$27</c:f>
              <c:strCache>
                <c:ptCount val="1"/>
                <c:pt idx="0">
                  <c:v>Animal Production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Quotients'!$E$27</c:f>
              <c:numCache>
                <c:formatCode>0%;[Red]\ \(0%\)</c:formatCode>
                <c:ptCount val="1"/>
                <c:pt idx="0">
                  <c:v>-0.06</c:v>
                </c:pt>
              </c:numCache>
            </c:numRef>
          </c:xVal>
          <c:yVal>
            <c:numRef>
              <c:f>'Top Industry Location Quotients'!$G$27</c:f>
              <c:numCache>
                <c:formatCode>#,##0.00;[Red]\ \(#,##0.00\)</c:formatCode>
                <c:ptCount val="1"/>
                <c:pt idx="0">
                  <c:v>4.82</c:v>
                </c:pt>
              </c:numCache>
            </c:numRef>
          </c:yVal>
          <c:bubbleSize>
            <c:numRef>
              <c:f>'Top Industry Location Quotients'!$D$27</c:f>
              <c:numCache>
                <c:formatCode>#,##0;[Red]\ \(#,##0\)</c:formatCode>
                <c:ptCount val="1"/>
                <c:pt idx="0">
                  <c:v>9684</c:v>
                </c:pt>
              </c:numCache>
            </c:numRef>
          </c:bubbleSize>
          <c:bubble3D val="1"/>
        </c:ser>
        <c:ser>
          <c:idx val="6"/>
          <c:order val="6"/>
          <c:tx>
            <c:strRef>
              <c:f>'Top Industry Location Quotients'!$B$28</c:f>
              <c:strCache>
                <c:ptCount val="1"/>
                <c:pt idx="0">
                  <c:v>Computer and Electronic Product Manufacturing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Quotients'!$E$28</c:f>
              <c:numCache>
                <c:formatCode>0%;[Red]\ \(0%\)</c:formatCode>
                <c:ptCount val="1"/>
                <c:pt idx="0">
                  <c:v>-0.19</c:v>
                </c:pt>
              </c:numCache>
            </c:numRef>
          </c:xVal>
          <c:yVal>
            <c:numRef>
              <c:f>'Top Industry Location Quotients'!$G$28</c:f>
              <c:numCache>
                <c:formatCode>#,##0.00;[Red]\ \(#,##0.00\)</c:formatCode>
                <c:ptCount val="1"/>
                <c:pt idx="0">
                  <c:v>3.22</c:v>
                </c:pt>
              </c:numCache>
            </c:numRef>
          </c:yVal>
          <c:bubbleSize>
            <c:numRef>
              <c:f>'Top Industry Location Quotients'!$D$28</c:f>
              <c:numCache>
                <c:formatCode>#,##0;[Red]\ \(#,##0\)</c:formatCode>
                <c:ptCount val="1"/>
                <c:pt idx="0">
                  <c:v>6125</c:v>
                </c:pt>
              </c:numCache>
            </c:numRef>
          </c:bubbleSize>
          <c:bubble3D val="1"/>
        </c:ser>
        <c:ser>
          <c:idx val="7"/>
          <c:order val="7"/>
          <c:tx>
            <c:strRef>
              <c:f>'Top Industry Location Quotients'!$B$29</c:f>
              <c:strCache>
                <c:ptCount val="1"/>
                <c:pt idx="0">
                  <c:v>Fabricated Metal Product Manufacturing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Quotients'!$E$29</c:f>
              <c:numCache>
                <c:formatCode>0%;[Red]\ \(0%\)</c:formatCode>
                <c:ptCount val="1"/>
                <c:pt idx="0">
                  <c:v>-0.06</c:v>
                </c:pt>
              </c:numCache>
            </c:numRef>
          </c:xVal>
          <c:yVal>
            <c:numRef>
              <c:f>'Top Industry Location Quotients'!$G$29</c:f>
              <c:numCache>
                <c:formatCode>#,##0.00;[Red]\ \(#,##0.00\)</c:formatCode>
                <c:ptCount val="1"/>
                <c:pt idx="0">
                  <c:v>1.7</c:v>
                </c:pt>
              </c:numCache>
            </c:numRef>
          </c:yVal>
          <c:bubbleSize>
            <c:numRef>
              <c:f>'Top Industry Location Quotients'!$D$29</c:f>
              <c:numCache>
                <c:formatCode>#,##0;[Red]\ \(#,##0\)</c:formatCode>
                <c:ptCount val="1"/>
                <c:pt idx="0">
                  <c:v>4195</c:v>
                </c:pt>
              </c:numCache>
            </c:numRef>
          </c:bubbleSize>
          <c:bubble3D val="1"/>
        </c:ser>
        <c:ser>
          <c:idx val="8"/>
          <c:order val="8"/>
          <c:tx>
            <c:strRef>
              <c:f>'Top Industry Location Quotients'!$B$30</c:f>
              <c:strCache>
                <c:ptCount val="1"/>
                <c:pt idx="0">
                  <c:v>Machinery Manufacturing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Quotients'!$E$30</c:f>
              <c:numCache>
                <c:formatCode>0%;[Red]\ \(0%\)</c:formatCode>
                <c:ptCount val="1"/>
                <c:pt idx="0">
                  <c:v>-0.06</c:v>
                </c:pt>
              </c:numCache>
            </c:numRef>
          </c:xVal>
          <c:yVal>
            <c:numRef>
              <c:f>'Top Industry Location Quotients'!$G$30</c:f>
              <c:numCache>
                <c:formatCode>#,##0.00;[Red]\ \(#,##0.00\)</c:formatCode>
                <c:ptCount val="1"/>
                <c:pt idx="0">
                  <c:v>1.63</c:v>
                </c:pt>
              </c:numCache>
            </c:numRef>
          </c:yVal>
          <c:bubbleSize>
            <c:numRef>
              <c:f>'Top Industry Location Quotients'!$D$30</c:f>
              <c:numCache>
                <c:formatCode>#,##0;[Red]\ \(#,##0\)</c:formatCode>
                <c:ptCount val="1"/>
                <c:pt idx="0">
                  <c:v>3147</c:v>
                </c:pt>
              </c:numCache>
            </c:numRef>
          </c:bubbleSize>
          <c:bubble3D val="1"/>
        </c:ser>
        <c:ser>
          <c:idx val="9"/>
          <c:order val="9"/>
          <c:tx>
            <c:strRef>
              <c:f>'Top Industry Location Quotients'!$B$37</c:f>
              <c:strCache>
                <c:ptCount val="1"/>
                <c:pt idx="0">
                  <c:v>Utilities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Quotients'!$E$37</c:f>
              <c:numCache>
                <c:formatCode>0%;[Red]\ \(0%\)</c:formatCode>
                <c:ptCount val="1"/>
                <c:pt idx="0">
                  <c:v>0.03</c:v>
                </c:pt>
              </c:numCache>
            </c:numRef>
          </c:xVal>
          <c:yVal>
            <c:numRef>
              <c:f>'Top Industry Location Quotients'!$G$37</c:f>
              <c:numCache>
                <c:formatCode>#,##0.00;[Red]\ \(#,##0.00\)</c:formatCode>
                <c:ptCount val="1"/>
                <c:pt idx="0">
                  <c:v>1.43</c:v>
                </c:pt>
              </c:numCache>
            </c:numRef>
          </c:yVal>
          <c:bubbleSize>
            <c:numRef>
              <c:f>'Top Industry Location Quotients'!$D$37</c:f>
              <c:numCache>
                <c:formatCode>#,##0;[Red]\ \(#,##0\)</c:formatCode>
                <c:ptCount val="1"/>
                <c:pt idx="0">
                  <c:v>1437</c:v>
                </c:pt>
              </c:numCache>
            </c:numRef>
          </c:bubbleSize>
          <c:bubble3D val="1"/>
        </c:ser>
        <c:ser>
          <c:idx val="10"/>
          <c:order val="10"/>
          <c:tx>
            <c:strRef>
              <c:f>'Top Industry Location Quotients'!$B$36</c:f>
              <c:strCache>
                <c:ptCount val="1"/>
                <c:pt idx="0">
                  <c:v>Printing and Related Support Activities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Quotients'!$E$36</c:f>
              <c:numCache>
                <c:formatCode>0%;[Red]\ \(0%\)</c:formatCode>
                <c:ptCount val="1"/>
                <c:pt idx="0">
                  <c:v>0.09</c:v>
                </c:pt>
              </c:numCache>
            </c:numRef>
          </c:xVal>
          <c:yVal>
            <c:numRef>
              <c:f>'Top Industry Location Quotients'!$G$36</c:f>
              <c:numCache>
                <c:formatCode>#,##0.00;[Red]\ \(#,##0.00\)</c:formatCode>
                <c:ptCount val="1"/>
                <c:pt idx="0">
                  <c:v>2.11</c:v>
                </c:pt>
              </c:numCache>
            </c:numRef>
          </c:yVal>
          <c:bubbleSize>
            <c:numRef>
              <c:f>'Top Industry Location Quotients'!$D$36</c:f>
              <c:numCache>
                <c:formatCode>#,##0;[Red]\ \(#,##0\)</c:formatCode>
                <c:ptCount val="1"/>
                <c:pt idx="0">
                  <c:v>1924</c:v>
                </c:pt>
              </c:numCache>
            </c:numRef>
          </c:bubbleSize>
          <c:bubble3D val="1"/>
        </c:ser>
        <c:ser>
          <c:idx val="11"/>
          <c:order val="11"/>
          <c:tx>
            <c:strRef>
              <c:f>'Top Industry Location Quotients'!$B$38</c:f>
              <c:strCache>
                <c:ptCount val="1"/>
                <c:pt idx="0">
                  <c:v>Furniture and Related Product Manufacturing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'Top Industry Location Quotients'!$D$38</c:f>
              <c:numCache>
                <c:formatCode>#,##0;[Red]\ \(#,##0\)</c:formatCode>
                <c:ptCount val="1"/>
                <c:pt idx="0">
                  <c:v>1422</c:v>
                </c:pt>
              </c:numCache>
            </c:numRef>
          </c:xVal>
          <c:yVal>
            <c:numRef>
              <c:f>'Top Industry Location Quotients'!$G$38</c:f>
              <c:numCache>
                <c:formatCode>#,##0.00;[Red]\ \(#,##0.00\)</c:formatCode>
                <c:ptCount val="1"/>
                <c:pt idx="0">
                  <c:v>2.17</c:v>
                </c:pt>
              </c:numCache>
            </c:numRef>
          </c:yVal>
          <c:bubbleSize>
            <c:numRef>
              <c:f>'Top Industry Location Quotients'!$E$38</c:f>
              <c:numCache>
                <c:formatCode>0%;[Red]\ \(0%\)</c:formatCode>
                <c:ptCount val="1"/>
                <c:pt idx="0">
                  <c:v>-0.21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9446464"/>
        <c:axId val="69447040"/>
      </c:bubbleChart>
      <c:valAx>
        <c:axId val="69446464"/>
        <c:scaling>
          <c:orientation val="minMax"/>
          <c:max val="0.2"/>
          <c:min val="-0.30000000000000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CHANGE</a:t>
                </a:r>
                <a:r>
                  <a:rPr lang="en-US" baseline="0"/>
                  <a:t> IN EMPLOYMENT</a:t>
                </a:r>
                <a:endParaRPr lang="en-US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69447040"/>
        <c:crosses val="autoZero"/>
        <c:crossBetween val="midCat"/>
        <c:majorUnit val="0.1"/>
        <c:minorUnit val="5.000000000000001E-2"/>
      </c:valAx>
      <c:valAx>
        <c:axId val="69447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LOCATION</a:t>
                </a:r>
                <a:r>
                  <a:rPr lang="en-US" baseline="0"/>
                  <a:t> QUOTIENT</a:t>
                </a:r>
                <a:endParaRPr lang="en-US"/>
              </a:p>
            </c:rich>
          </c:tx>
          <c:layout/>
          <c:overlay val="0"/>
        </c:title>
        <c:numFmt formatCode="#,##0.00;[Red]\ \(#,##0.00\)" sourceLinked="1"/>
        <c:majorTickMark val="out"/>
        <c:minorTickMark val="none"/>
        <c:tickLblPos val="nextTo"/>
        <c:crossAx val="6944646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4758333333333329"/>
          <c:y val="0.12037037037037036"/>
          <c:w val="0.34130555555555553"/>
          <c:h val="0.87962962962962965"/>
        </c:manualLayout>
      </c:layout>
      <c:overlay val="0"/>
      <c:txPr>
        <a:bodyPr/>
        <a:lstStyle/>
        <a:p>
          <a:pPr>
            <a:defRPr sz="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Return on Investment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Sheet1!$A$20:$A$30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Sheet1!$C$20:$C$30</c:f>
              <c:numCache>
                <c:formatCode>0%</c:formatCode>
                <c:ptCount val="11"/>
                <c:pt idx="0">
                  <c:v>5</c:v>
                </c:pt>
                <c:pt idx="1">
                  <c:v>5.45</c:v>
                </c:pt>
                <c:pt idx="2">
                  <c:v>6.25</c:v>
                </c:pt>
                <c:pt idx="3">
                  <c:v>6.6</c:v>
                </c:pt>
                <c:pt idx="4">
                  <c:v>7.1</c:v>
                </c:pt>
                <c:pt idx="5">
                  <c:v>7.2</c:v>
                </c:pt>
                <c:pt idx="6">
                  <c:v>6.66</c:v>
                </c:pt>
                <c:pt idx="7">
                  <c:v>5.69</c:v>
                </c:pt>
                <c:pt idx="8">
                  <c:v>6.55</c:v>
                </c:pt>
                <c:pt idx="9">
                  <c:v>6.8</c:v>
                </c:pt>
                <c:pt idx="10">
                  <c:v>5.51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59232"/>
        <c:axId val="83546624"/>
      </c:barChart>
      <c:catAx>
        <c:axId val="8495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3546624"/>
        <c:crosses val="autoZero"/>
        <c:auto val="1"/>
        <c:lblAlgn val="ctr"/>
        <c:lblOffset val="100"/>
        <c:noMultiLvlLbl val="0"/>
      </c:catAx>
      <c:valAx>
        <c:axId val="835466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495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8BF74C76-81AE-4742-A01F-271758A4B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7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13625E41-145D-4327-AADC-90C5BE8C5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2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4D06C-FC15-4BF6-82DD-FCFB415CCADC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4D06C-FC15-4BF6-82DD-FCFB415CCADC}" type="slidenum">
              <a:rPr lang="en-US"/>
              <a:pPr/>
              <a:t>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C4984-BBC4-4A5A-8E15-F29332D961FC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4ACEA-3FC3-4EC2-A692-BCEA5772FD95}" type="slidenum">
              <a:rPr lang="en-US"/>
              <a:pPr/>
              <a:t>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45109-071F-456E-8FC2-CC5949A47A8E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31541-C3F5-40F1-9B15-91D3C68D2462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96ABF-5925-4017-95A3-5AA17D0F0D5D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4ACEA-3FC3-4EC2-A692-BCEA5772FD95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7056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05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2B2659-7AFB-4D8E-A576-6CF01AF8D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4970-49DF-4E49-B618-A1BE539FA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03835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6265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0EED-10F5-4FF7-A412-95C73F673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E7745-90FA-47BD-9F65-EDC14C825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A6A7-AB45-4610-8FA0-B6151FC05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000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4000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281CF-CD05-4E87-8462-64B678B0D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5D60A-CAA7-45EC-AD13-CD32AEFE1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7816B-79A4-4377-BA2C-88B29E896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66EFD-ED34-4BC0-830D-D9AE0C51C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1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D3FF4-ABCB-4298-9F0C-D4A1F7FDD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8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46EC-EE72-429D-8D40-86338D7F83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0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DDE06C-E687-4BB8-AF28-A8047A19E5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153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1534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8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8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8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8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8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8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8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8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1" i="1">
                <a:latin typeface="Arial" charset="0"/>
              </a:rPr>
              <a:t>The Beginning of the Pipeline:  </a:t>
            </a:r>
            <a:br>
              <a:rPr lang="en-US" sz="3600" b="1" i="1">
                <a:latin typeface="Arial" charset="0"/>
              </a:rPr>
            </a:br>
            <a:r>
              <a:rPr lang="en-US" sz="3600" b="1" i="1">
                <a:latin typeface="Arial" charset="0"/>
              </a:rPr>
              <a:t>Pre-Employment Academies in Southeast Minnesota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91000"/>
            <a:ext cx="6400800" cy="1752600"/>
          </a:xfrm>
        </p:spPr>
        <p:txBody>
          <a:bodyPr/>
          <a:lstStyle/>
          <a:p>
            <a:pPr algn="ctr"/>
            <a:r>
              <a:rPr lang="en-US" b="1" dirty="0" smtClean="0">
                <a:latin typeface="Tahoma" charset="0"/>
              </a:rPr>
              <a:t>AURI Renewable Energy Roundtable</a:t>
            </a:r>
            <a:endParaRPr lang="en-US" b="1" dirty="0">
              <a:latin typeface="Tahoma" charset="0"/>
            </a:endParaRPr>
          </a:p>
          <a:p>
            <a:pPr algn="ctr"/>
            <a:endParaRPr lang="en-US" b="1" dirty="0" smtClean="0">
              <a:latin typeface="Tahoma" charset="0"/>
            </a:endParaRPr>
          </a:p>
          <a:p>
            <a:pPr algn="ctr"/>
            <a:r>
              <a:rPr lang="en-US" b="1" dirty="0" smtClean="0">
                <a:latin typeface="Tahoma" charset="0"/>
              </a:rPr>
              <a:t>October 24, 2013</a:t>
            </a:r>
            <a:endParaRPr lang="en-US" dirty="0"/>
          </a:p>
          <a:p>
            <a:endParaRPr lang="en-US" dirty="0"/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3543300" y="1042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sz="2800" b="1">
                <a:latin typeface="Arial" charset="0"/>
              </a:rPr>
              <a:t>Critical Success Factors of Pre-employment Academies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010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Involves Many Partners: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Businesses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Community College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Workforce </a:t>
            </a:r>
            <a:r>
              <a:rPr lang="en-US" sz="2000" b="1" dirty="0">
                <a:latin typeface="Arial" charset="0"/>
              </a:rPr>
              <a:t>Centers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Adult Basic Education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Media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Meets Needs of Employers, Schools and Workers: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Employers get workers who understand their roles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Workers get access to good paying, rewarding jobs with a future.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Limited training slots not wasted.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en-US" sz="3200" b="1">
                <a:latin typeface="Arial" charset="0"/>
              </a:rPr>
              <a:t>Sustainability Strategies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38250"/>
            <a:ext cx="8153400" cy="5181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Secure On-going Funding: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Grants and program dollars from several sources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Discussions and agreements for employer payments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Coordination with Adult Basic Education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Difficulty </a:t>
            </a:r>
            <a:r>
              <a:rPr lang="en-US" sz="2000" b="1" dirty="0" smtClean="0">
                <a:latin typeface="Arial" charset="0"/>
              </a:rPr>
              <a:t>in </a:t>
            </a:r>
            <a:r>
              <a:rPr lang="en-US" sz="2000" b="1" dirty="0">
                <a:latin typeface="Arial" charset="0"/>
              </a:rPr>
              <a:t>working with students before they become </a:t>
            </a:r>
            <a:r>
              <a:rPr lang="en-US" sz="2000" b="1" dirty="0" smtClean="0">
                <a:latin typeface="Arial" charset="0"/>
              </a:rPr>
              <a:t>employees is overcome through relationships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Engage Employers: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Careful referrals build trust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Open and frequent communication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Advisory panels, tours, speakers, employee release time for presentations to class, agreement to pay for training, shared success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Able to “speak the language” of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Sustainability Strategies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42900" y="1371600"/>
            <a:ext cx="8458200" cy="41910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/>
              <a:t>Promote Systems Change: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 dirty="0" smtClean="0"/>
              <a:t>College </a:t>
            </a:r>
            <a:r>
              <a:rPr lang="en-US" sz="2000" b="1" dirty="0"/>
              <a:t>class reservations and additional classes scheduled for us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 dirty="0" smtClean="0"/>
              <a:t>Discussions </a:t>
            </a:r>
            <a:r>
              <a:rPr lang="en-US" sz="2000" b="1" dirty="0"/>
              <a:t>with influencers within the systems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/>
              <a:t>Show Results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 dirty="0"/>
              <a:t>Return on Investment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 dirty="0"/>
              <a:t>Cost per Placement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27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685800" y="914400"/>
            <a:ext cx="77930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BIG Question: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2425700" y="29718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DOES IT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340811"/>
              </p:ext>
            </p:extLst>
          </p:nvPr>
        </p:nvGraphicFramePr>
        <p:xfrm>
          <a:off x="-533400" y="315913"/>
          <a:ext cx="8414120" cy="561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Chart" r:id="rId3" imgW="6096000" imgH="4067251" progId="MSGraph.Chart.8">
                  <p:embed followColorScheme="full"/>
                </p:oleObj>
              </mc:Choice>
              <mc:Fallback>
                <p:oleObj name="Chart" r:id="rId3" imgW="6096000" imgH="406725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315913"/>
                        <a:ext cx="8414120" cy="56137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1000" y="334963"/>
            <a:ext cx="868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/>
              <a:t>Return on Investment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171273"/>
              </p:ext>
            </p:extLst>
          </p:nvPr>
        </p:nvGraphicFramePr>
        <p:xfrm>
          <a:off x="1219200" y="1371600"/>
          <a:ext cx="7010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Arial" charset="0"/>
              </a:rPr>
              <a:t>Pre-employment Academies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05000"/>
            <a:ext cx="6019800" cy="3733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Healthcare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Manufacturing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Renewable Energy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Customer Service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371600"/>
            <a:ext cx="6705600" cy="1470025"/>
          </a:xfrm>
        </p:spPr>
        <p:txBody>
          <a:bodyPr/>
          <a:lstStyle/>
          <a:p>
            <a:pPr algn="ctr"/>
            <a:r>
              <a:rPr lang="en-US" sz="2800" b="1">
                <a:latin typeface="Arial" charset="0"/>
              </a:rPr>
              <a:t>Contact Information: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64008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Becky Thofson</a:t>
            </a:r>
          </a:p>
          <a:p>
            <a:pPr>
              <a:lnSpc>
                <a:spcPct val="90000"/>
              </a:lnSpc>
            </a:pPr>
            <a:r>
              <a:rPr lang="en-US" b="1"/>
              <a:t>Sector Projects Coordinator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Website: www.workforcedevelopment.ws</a:t>
            </a:r>
          </a:p>
          <a:p>
            <a:pPr>
              <a:lnSpc>
                <a:spcPct val="90000"/>
              </a:lnSpc>
            </a:pPr>
            <a:r>
              <a:rPr lang="en-US" b="1"/>
              <a:t>Email: bthofson@wfdi.ws</a:t>
            </a:r>
          </a:p>
          <a:p>
            <a:pPr>
              <a:lnSpc>
                <a:spcPct val="90000"/>
              </a:lnSpc>
            </a:pPr>
            <a:r>
              <a:rPr lang="en-US" b="1"/>
              <a:t>Phone: (507) 259-5209 (cell)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3543300" y="1042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Workforce Development, Inc.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1719263"/>
            <a:ext cx="5970588" cy="2852737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Workforce Investment Board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10 counties in Southeast MN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Staff of about </a:t>
            </a:r>
            <a:r>
              <a:rPr lang="en-US" sz="2400" dirty="0" smtClean="0">
                <a:latin typeface="Arial" charset="0"/>
              </a:rPr>
              <a:t>60</a:t>
            </a:r>
            <a:endParaRPr lang="en-US" sz="2400" dirty="0">
              <a:latin typeface="Arial" charset="0"/>
            </a:endParaRPr>
          </a:p>
          <a:p>
            <a:pPr marL="0" indent="0">
              <a:buFontTx/>
              <a:buNone/>
            </a:pPr>
            <a:endParaRPr lang="en-US" sz="2400" dirty="0">
              <a:latin typeface="Arial" charset="0"/>
            </a:endParaRPr>
          </a:p>
        </p:txBody>
      </p:sp>
      <p:pic>
        <p:nvPicPr>
          <p:cNvPr id="33796" name="Picture 4" descr="cou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819400"/>
            <a:ext cx="306228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off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27450"/>
            <a:ext cx="2914650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Arial" charset="0"/>
              </a:rPr>
              <a:t>Overview of SE MN Industry Clusters and Segments</a:t>
            </a:r>
            <a:br>
              <a:rPr lang="en-US" sz="2800" b="1" dirty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2008-2012</a:t>
            </a:r>
            <a:endParaRPr lang="en-US" sz="2800" b="1" dirty="0">
              <a:latin typeface="Arial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41164"/>
              </p:ext>
            </p:extLst>
          </p:nvPr>
        </p:nvGraphicFramePr>
        <p:xfrm>
          <a:off x="533400" y="1981200"/>
          <a:ext cx="81534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 Changing Labor Pool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66887"/>
            <a:ext cx="66294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746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0" name="Picture 8" descr="workforce_logo new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8" y="342900"/>
            <a:ext cx="27146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518167" y="800100"/>
            <a:ext cx="8528019" cy="5829300"/>
            <a:chOff x="1260" y="1800"/>
            <a:chExt cx="14114" cy="9180"/>
          </a:xfrm>
        </p:grpSpPr>
        <p:sp>
          <p:nvSpPr>
            <p:cNvPr id="3" name="AutoShape 38"/>
            <p:cNvSpPr>
              <a:spLocks noChangeAspect="1" noChangeArrowheads="1" noTextEdit="1"/>
            </p:cNvSpPr>
            <p:nvPr/>
          </p:nvSpPr>
          <p:spPr bwMode="auto">
            <a:xfrm>
              <a:off x="1260" y="1800"/>
              <a:ext cx="14114" cy="9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Text Box 37"/>
            <p:cNvSpPr txBox="1">
              <a:spLocks noChangeArrowheads="1"/>
            </p:cNvSpPr>
            <p:nvPr/>
          </p:nvSpPr>
          <p:spPr bwMode="auto">
            <a:xfrm>
              <a:off x="6120" y="6840"/>
              <a:ext cx="288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$12.00-$26.00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36"/>
            <p:cNvSpPr txBox="1">
              <a:spLocks noChangeArrowheads="1"/>
            </p:cNvSpPr>
            <p:nvPr/>
          </p:nvSpPr>
          <p:spPr bwMode="auto">
            <a:xfrm>
              <a:off x="4900" y="5680"/>
              <a:ext cx="540" cy="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3360" y="9600"/>
              <a:ext cx="216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$8.00-$16.00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3500" y="6980"/>
              <a:ext cx="540" cy="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5940" y="4860"/>
              <a:ext cx="1440" cy="1440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 year Technical or AAS training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7380" y="3420"/>
              <a:ext cx="1440" cy="1440"/>
            </a:xfrm>
            <a:prstGeom prst="rect">
              <a:avLst/>
            </a:prstGeom>
            <a:solidFill>
              <a:srgbClr val="00FF00">
                <a:alpha val="50000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Bachelor level degree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8820" y="1960"/>
              <a:ext cx="1440" cy="1441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Master or higher degree positions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860" y="7680"/>
              <a:ext cx="1720" cy="144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Short-term training w/ Certification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1380" y="9100"/>
              <a:ext cx="1520" cy="144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ENTRY: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Expressed interest or experience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28"/>
            <p:cNvSpPr>
              <a:spLocks noChangeArrowheads="1"/>
            </p:cNvSpPr>
            <p:nvPr/>
          </p:nvSpPr>
          <p:spPr bwMode="auto">
            <a:xfrm>
              <a:off x="4780" y="7920"/>
              <a:ext cx="2740" cy="1080"/>
            </a:xfrm>
            <a:prstGeom prst="rightArrow">
              <a:avLst>
                <a:gd name="adj1" fmla="val 50000"/>
                <a:gd name="adj2" fmla="val 63426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3240" y="9292"/>
              <a:ext cx="2160" cy="10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26"/>
            <p:cNvSpPr>
              <a:spLocks noChangeArrowheads="1"/>
            </p:cNvSpPr>
            <p:nvPr/>
          </p:nvSpPr>
          <p:spPr bwMode="auto">
            <a:xfrm>
              <a:off x="7520" y="5012"/>
              <a:ext cx="2520" cy="108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25"/>
            <p:cNvSpPr>
              <a:spLocks noChangeArrowheads="1"/>
            </p:cNvSpPr>
            <p:nvPr/>
          </p:nvSpPr>
          <p:spPr bwMode="auto">
            <a:xfrm>
              <a:off x="8900" y="3600"/>
              <a:ext cx="2160" cy="10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5580" y="9360"/>
              <a:ext cx="3960" cy="1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Low Skill entry level jobs that are physical or monotonous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(Production workers, </a:t>
              </a: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assembly workers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7520" y="7860"/>
              <a:ext cx="270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Production welders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first line supervisors, machinists, operators, careers outside manuf.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9180" y="6420"/>
              <a:ext cx="288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Forklift driving, welders, machinists, </a:t>
              </a: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machine operators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company specific equip operators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080" y="4860"/>
              <a:ext cx="396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Industrial </a:t>
              </a:r>
              <a:r>
                <a:rPr kumimoji="0" lang="en-US" alt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maint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.; mechatronics, drafting, computer integrated </a:t>
              </a:r>
              <a:r>
                <a:rPr kumimoji="0" lang="en-US" alt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machining,Jobs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off production i.e. sales, computers, inspectors, computer system management ;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1340" y="3420"/>
              <a:ext cx="270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Engineering; </a:t>
              </a: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Operation Mgr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depart mgrs, admin, finance  computer programmer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1860" y="8460"/>
              <a:ext cx="54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utoShape 18"/>
            <p:cNvSpPr>
              <a:spLocks noChangeArrowheads="1"/>
            </p:cNvSpPr>
            <p:nvPr/>
          </p:nvSpPr>
          <p:spPr bwMode="auto">
            <a:xfrm>
              <a:off x="1980" y="8100"/>
              <a:ext cx="900" cy="100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620" y="2340"/>
              <a:ext cx="486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 = FastTRAC Bridge Program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2 = Skill Certification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3 = Integrated courses to higher education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10380" y="2160"/>
              <a:ext cx="2160" cy="10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12600" y="2260"/>
              <a:ext cx="1440" cy="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MBA, R&amp;D </a:t>
              </a: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Robotics engineers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10080" y="9360"/>
              <a:ext cx="4563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260" y="6400"/>
              <a:ext cx="1620" cy="1260"/>
            </a:xfrm>
            <a:prstGeom prst="rect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Diploma/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GED/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English Preparation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4680" y="8200"/>
              <a:ext cx="28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$12.00-$22.00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 flipH="1">
              <a:off x="2880" y="6840"/>
              <a:ext cx="660" cy="82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7560" y="5300"/>
              <a:ext cx="27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$15.00-$29.00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8980" y="3920"/>
              <a:ext cx="28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19.00-66.00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580" y="6300"/>
              <a:ext cx="1360" cy="1400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 the Job Training or less than 1 year wiith certifications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3600" y="6660"/>
              <a:ext cx="900" cy="100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5040" y="5220"/>
              <a:ext cx="900" cy="100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6152" y="6480"/>
              <a:ext cx="2728" cy="1080"/>
            </a:xfrm>
            <a:prstGeom prst="rightArrow">
              <a:avLst>
                <a:gd name="adj1" fmla="val 50000"/>
                <a:gd name="adj2" fmla="val 63148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10611" y="7860"/>
              <a:ext cx="4078" cy="1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50000"/>
                    </a:srgbClr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Other industries requiring welding skills: “Job Shop” fabricator, auto body, agriculture mechanics, emerging green jobs,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10380" y="2520"/>
              <a:ext cx="22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$22.00-$54.00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65"/>
          <p:cNvSpPr>
            <a:spLocks noChangeArrowheads="1"/>
          </p:cNvSpPr>
          <p:nvPr/>
        </p:nvSpPr>
        <p:spPr bwMode="auto">
          <a:xfrm>
            <a:off x="0" y="693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1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en-US" b="1">
                <a:latin typeface="Tahoma" charset="0"/>
              </a:rPr>
              <a:t>A Sector Solution to a Key Problem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4038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Arial" charset="0"/>
              </a:rPr>
              <a:t>The Problem: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charset="0"/>
              </a:rPr>
              <a:t>High turnover </a:t>
            </a:r>
            <a:r>
              <a:rPr lang="en-US" dirty="0" smtClean="0">
                <a:latin typeface="Arial" charset="0"/>
              </a:rPr>
              <a:t>rates (must have everyone contribute)</a:t>
            </a:r>
            <a:endParaRPr lang="en-US" dirty="0"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charset="0"/>
              </a:rPr>
              <a:t>High drop-out rate in </a:t>
            </a:r>
            <a:r>
              <a:rPr lang="en-US" dirty="0" smtClean="0">
                <a:latin typeface="Arial" charset="0"/>
              </a:rPr>
              <a:t>college entry-level classes (stops education)</a:t>
            </a:r>
            <a:endParaRPr lang="en-US" dirty="0"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charset="0"/>
              </a:rPr>
              <a:t>Misunderstanding of the job by potential </a:t>
            </a:r>
            <a:r>
              <a:rPr lang="en-US" dirty="0" smtClean="0">
                <a:latin typeface="Arial" charset="0"/>
              </a:rPr>
              <a:t>workers (increases training time and turnover)</a:t>
            </a:r>
            <a:endParaRPr lang="en-US" dirty="0"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charset="0"/>
              </a:rPr>
              <a:t>Safety concerns </a:t>
            </a:r>
            <a:r>
              <a:rPr lang="en-US" dirty="0" smtClean="0">
                <a:latin typeface="Arial" charset="0"/>
              </a:rPr>
              <a:t>in the workplace</a:t>
            </a:r>
            <a:endParaRPr lang="en-US" dirty="0"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charset="0"/>
              </a:rPr>
              <a:t>Availability of diverse </a:t>
            </a:r>
            <a:r>
              <a:rPr lang="en-US" dirty="0" smtClean="0">
                <a:latin typeface="Arial" charset="0"/>
              </a:rPr>
              <a:t>workers</a:t>
            </a:r>
            <a:endParaRPr lang="en-US" i="1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sz="2800" b="1" dirty="0">
                <a:latin typeface="Arial" charset="0"/>
              </a:rPr>
              <a:t>The Solution: </a:t>
            </a:r>
            <a:br>
              <a:rPr lang="en-US" sz="2800" b="1" dirty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Pre-employment </a:t>
            </a:r>
            <a:r>
              <a:rPr lang="en-US" sz="2800" b="1" dirty="0">
                <a:latin typeface="Arial" charset="0"/>
              </a:rPr>
              <a:t>Academies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343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latin typeface="Arial" charset="0"/>
              </a:rPr>
              <a:t>Work with businesses</a:t>
            </a:r>
            <a:r>
              <a:rPr lang="en-US" sz="2000" dirty="0">
                <a:latin typeface="Arial" charset="0"/>
              </a:rPr>
              <a:t> to fill </a:t>
            </a:r>
            <a:r>
              <a:rPr lang="en-US" sz="2000" dirty="0" smtClean="0">
                <a:latin typeface="Arial" charset="0"/>
              </a:rPr>
              <a:t>vacancies </a:t>
            </a:r>
            <a:r>
              <a:rPr lang="en-US" sz="2000" dirty="0">
                <a:latin typeface="Arial" charset="0"/>
              </a:rPr>
              <a:t>and </a:t>
            </a:r>
            <a:r>
              <a:rPr lang="en-US" sz="2000" b="1" dirty="0">
                <a:latin typeface="Arial" charset="0"/>
              </a:rPr>
              <a:t>reduce their turnover</a:t>
            </a:r>
            <a:r>
              <a:rPr lang="en-US" sz="2000" dirty="0">
                <a:latin typeface="Arial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Integrate classes into </a:t>
            </a:r>
            <a:r>
              <a:rPr lang="en-US" sz="2000" dirty="0" smtClean="0">
                <a:latin typeface="Arial" charset="0"/>
              </a:rPr>
              <a:t>business sites </a:t>
            </a:r>
            <a:r>
              <a:rPr lang="en-US" sz="2000" dirty="0">
                <a:latin typeface="Arial" charset="0"/>
              </a:rPr>
              <a:t>to ensure academies are </a:t>
            </a:r>
            <a:r>
              <a:rPr lang="en-US" sz="2000" b="1" dirty="0">
                <a:latin typeface="Arial" charset="0"/>
              </a:rPr>
              <a:t>driven by current </a:t>
            </a:r>
            <a:r>
              <a:rPr lang="en-US" sz="2000" b="1" dirty="0" smtClean="0">
                <a:latin typeface="Arial" charset="0"/>
              </a:rPr>
              <a:t>business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needs and trends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Students are mentored and supported by </a:t>
            </a:r>
            <a:r>
              <a:rPr lang="en-US" sz="2000" b="1" dirty="0" smtClean="0">
                <a:latin typeface="Arial" charset="0"/>
              </a:rPr>
              <a:t>professionals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to reduce turnover.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Targeted to entry level positions while emphasizing </a:t>
            </a:r>
            <a:r>
              <a:rPr lang="en-US" sz="2000" b="1" dirty="0">
                <a:latin typeface="Arial" charset="0"/>
              </a:rPr>
              <a:t>career laddering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Enhance the academic skills and support in preparation to enter </a:t>
            </a:r>
            <a:r>
              <a:rPr lang="en-US" sz="2000" b="1" dirty="0" smtClean="0">
                <a:latin typeface="Arial" charset="0"/>
              </a:rPr>
              <a:t>professional </a:t>
            </a:r>
            <a:r>
              <a:rPr lang="en-US" sz="2000" b="1" dirty="0">
                <a:latin typeface="Arial" charset="0"/>
              </a:rPr>
              <a:t>training programs</a:t>
            </a:r>
            <a:r>
              <a:rPr lang="en-US" sz="2000" dirty="0">
                <a:latin typeface="Arial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Increase the opportunities for </a:t>
            </a:r>
            <a:r>
              <a:rPr lang="en-US" sz="2000" b="1" dirty="0" smtClean="0">
                <a:latin typeface="Arial" charset="0"/>
              </a:rPr>
              <a:t>diversity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Arial" charset="0"/>
              </a:rPr>
              <a:t>Pre-employment </a:t>
            </a:r>
            <a:r>
              <a:rPr lang="en-US" sz="3200" b="1" dirty="0" smtClean="0">
                <a:latin typeface="Arial" charset="0"/>
              </a:rPr>
              <a:t>Academies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3733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4 week training - understand the nature of the work and career opportunities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College credential classes scheduled immediately after Academy classes end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Insure access to credential classes at community college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914400"/>
          </a:xfrm>
        </p:spPr>
        <p:txBody>
          <a:bodyPr/>
          <a:lstStyle/>
          <a:p>
            <a:pPr algn="ctr"/>
            <a:r>
              <a:rPr lang="en-US" sz="2800" b="1">
                <a:latin typeface="Arial" charset="0"/>
              </a:rPr>
              <a:t>Critical Success Factors of Pre-employment Academies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Industry-Driven: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Curriculum development and updating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Employment preference for graduates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Dialog with job counselors on retention issues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Tours, speakers, use of facilities and equipment for classes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Convener Coordinates: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Convenes the advisory meetings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Recruits and screens appropriate students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Works with employers and students as they transition into employment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Address retention issues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>
                <a:latin typeface="Arial" charset="0"/>
              </a:rPr>
              <a:t>Must be able to “speak the language” of business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Workforce Master 5</Template>
  <TotalTime>740</TotalTime>
  <Words>685</Words>
  <Application>Microsoft Office PowerPoint</Application>
  <PresentationFormat>On-screen Show (4:3)</PresentationFormat>
  <Paragraphs>131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Chart</vt:lpstr>
      <vt:lpstr>The Beginning of the Pipeline:   Pre-Employment Academies in Southeast Minnesota</vt:lpstr>
      <vt:lpstr>Workforce Development, Inc.</vt:lpstr>
      <vt:lpstr>Overview of SE MN Industry Clusters and Segments 2008-2012</vt:lpstr>
      <vt:lpstr>Working with a Changing Labor Pool</vt:lpstr>
      <vt:lpstr>PowerPoint Presentation</vt:lpstr>
      <vt:lpstr>A Sector Solution to a Key Problem</vt:lpstr>
      <vt:lpstr>The Solution:  Pre-employment Academies</vt:lpstr>
      <vt:lpstr>Pre-employment Academies</vt:lpstr>
      <vt:lpstr>Critical Success Factors of Pre-employment Academies</vt:lpstr>
      <vt:lpstr>Critical Success Factors of Pre-employment Academies</vt:lpstr>
      <vt:lpstr>Sustainability Strategies</vt:lpstr>
      <vt:lpstr>PowerPoint Presentation</vt:lpstr>
      <vt:lpstr>PowerPoint Presentation</vt:lpstr>
      <vt:lpstr>PowerPoint Presentation</vt:lpstr>
      <vt:lpstr>Pre-employment Academies</vt:lpstr>
      <vt:lpstr>Contact Information:</vt:lpstr>
    </vt:vector>
  </TitlesOfParts>
  <Company>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(Insert Name of Initiative Here)</dc:title>
  <dc:creator>T. Woolsey</dc:creator>
  <cp:lastModifiedBy>Jennifer Berquam</cp:lastModifiedBy>
  <cp:revision>59</cp:revision>
  <cp:lastPrinted>2013-07-25T19:57:47Z</cp:lastPrinted>
  <dcterms:created xsi:type="dcterms:W3CDTF">2007-01-30T17:56:46Z</dcterms:created>
  <dcterms:modified xsi:type="dcterms:W3CDTF">2013-10-23T17:06:44Z</dcterms:modified>
</cp:coreProperties>
</file>